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6" r:id="rId3"/>
    <p:sldId id="263" r:id="rId4"/>
    <p:sldId id="264" r:id="rId5"/>
    <p:sldId id="291" r:id="rId6"/>
    <p:sldId id="265" r:id="rId7"/>
    <p:sldId id="266" r:id="rId8"/>
    <p:sldId id="271" r:id="rId9"/>
    <p:sldId id="267" r:id="rId10"/>
    <p:sldId id="292" r:id="rId11"/>
    <p:sldId id="293" r:id="rId12"/>
    <p:sldId id="259" r:id="rId13"/>
    <p:sldId id="303" r:id="rId14"/>
    <p:sldId id="305" r:id="rId15"/>
    <p:sldId id="294" r:id="rId16"/>
    <p:sldId id="257" r:id="rId17"/>
    <p:sldId id="318" r:id="rId18"/>
    <p:sldId id="337" r:id="rId19"/>
    <p:sldId id="336" r:id="rId20"/>
    <p:sldId id="319" r:id="rId21"/>
    <p:sldId id="287" r:id="rId22"/>
    <p:sldId id="339" r:id="rId23"/>
    <p:sldId id="288" r:id="rId24"/>
    <p:sldId id="306" r:id="rId25"/>
    <p:sldId id="261" r:id="rId26"/>
    <p:sldId id="341" r:id="rId27"/>
    <p:sldId id="342" r:id="rId28"/>
    <p:sldId id="345" r:id="rId29"/>
    <p:sldId id="343" r:id="rId30"/>
    <p:sldId id="344" r:id="rId31"/>
    <p:sldId id="260" r:id="rId32"/>
    <p:sldId id="289" r:id="rId33"/>
    <p:sldId id="307" r:id="rId34"/>
    <p:sldId id="347" r:id="rId35"/>
    <p:sldId id="350" r:id="rId36"/>
    <p:sldId id="348" r:id="rId37"/>
    <p:sldId id="308" r:id="rId38"/>
    <p:sldId id="349" r:id="rId39"/>
    <p:sldId id="258" r:id="rId40"/>
    <p:sldId id="268" r:id="rId41"/>
    <p:sldId id="269" r:id="rId42"/>
    <p:sldId id="270" r:id="rId43"/>
    <p:sldId id="346" r:id="rId44"/>
    <p:sldId id="295" r:id="rId45"/>
    <p:sldId id="272" r:id="rId46"/>
    <p:sldId id="309" r:id="rId47"/>
    <p:sldId id="298" r:id="rId48"/>
    <p:sldId id="280" r:id="rId49"/>
    <p:sldId id="279" r:id="rId50"/>
    <p:sldId id="312" r:id="rId51"/>
    <p:sldId id="313" r:id="rId52"/>
    <p:sldId id="314" r:id="rId53"/>
    <p:sldId id="335" r:id="rId54"/>
    <p:sldId id="326" r:id="rId55"/>
    <p:sldId id="327" r:id="rId56"/>
    <p:sldId id="324" r:id="rId57"/>
    <p:sldId id="315" r:id="rId58"/>
    <p:sldId id="320" r:id="rId59"/>
    <p:sldId id="355" r:id="rId60"/>
    <p:sldId id="304" r:id="rId61"/>
    <p:sldId id="285" r:id="rId62"/>
    <p:sldId id="281" r:id="rId63"/>
    <p:sldId id="273" r:id="rId64"/>
    <p:sldId id="310" r:id="rId65"/>
    <p:sldId id="282" r:id="rId66"/>
    <p:sldId id="321" r:id="rId67"/>
    <p:sldId id="283" r:id="rId68"/>
    <p:sldId id="329" r:id="rId69"/>
    <p:sldId id="330" r:id="rId70"/>
    <p:sldId id="274" r:id="rId71"/>
    <p:sldId id="277" r:id="rId72"/>
    <p:sldId id="328" r:id="rId73"/>
    <p:sldId id="275" r:id="rId74"/>
    <p:sldId id="353" r:id="rId75"/>
    <p:sldId id="354" r:id="rId76"/>
    <p:sldId id="351" r:id="rId77"/>
    <p:sldId id="352" r:id="rId78"/>
    <p:sldId id="276" r:id="rId79"/>
    <p:sldId id="297" r:id="rId80"/>
    <p:sldId id="284" r:id="rId81"/>
    <p:sldId id="302" r:id="rId82"/>
    <p:sldId id="300" r:id="rId83"/>
    <p:sldId id="301" r:id="rId84"/>
    <p:sldId id="278" r:id="rId85"/>
    <p:sldId id="332" r:id="rId86"/>
    <p:sldId id="338" r:id="rId87"/>
    <p:sldId id="322" r:id="rId88"/>
    <p:sldId id="340" r:id="rId8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 Jae Joon" initials="KJJ" lastIdx="2" clrIdx="0">
    <p:extLst>
      <p:ext uri="{19B8F6BF-5375-455C-9EA6-DF929625EA0E}">
        <p15:presenceInfo xmlns:p15="http://schemas.microsoft.com/office/powerpoint/2012/main" userId="cb5e027006df2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92" autoAdjust="0"/>
    <p:restoredTop sz="94660"/>
  </p:normalViewPr>
  <p:slideViewPr>
    <p:cSldViewPr snapToGrid="0">
      <p:cViewPr varScale="1">
        <p:scale>
          <a:sx n="103" d="100"/>
          <a:sy n="103" d="100"/>
        </p:scale>
        <p:origin x="7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EDC58A-8098-4D69-8017-DB872D30827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44D8957-7C00-4E77-9E87-E9FF2B357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2F6DA90-6E0A-4316-A456-A42C3989D86D}"/>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5" name="바닥글 개체 틀 4">
            <a:extLst>
              <a:ext uri="{FF2B5EF4-FFF2-40B4-BE49-F238E27FC236}">
                <a16:creationId xmlns:a16="http://schemas.microsoft.com/office/drawing/2014/main" id="{619FD230-C480-4C39-85D4-4078C5B9882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A568A5-63D1-4D7E-BD62-81CB46F78F2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1483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92B33B-11F7-40FA-912C-3AFB9950447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A2AE0D6-154A-4509-9297-5415AF64C75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610ABFB-78E4-400A-A4AF-A1AC223B69CE}"/>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5" name="바닥글 개체 틀 4">
            <a:extLst>
              <a:ext uri="{FF2B5EF4-FFF2-40B4-BE49-F238E27FC236}">
                <a16:creationId xmlns:a16="http://schemas.microsoft.com/office/drawing/2014/main" id="{5E986C35-F170-4C2D-A34E-CEF5F6F296C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8C9CC23-4055-479B-B3F2-B3C7F10F8D3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605058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0DE063D-BDB5-4FD0-8E44-8A1E1C215C9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954D55B-B919-4FC6-9340-8DCC19CF4F0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999DF9-BA71-4DF9-89AB-8393FB51B574}"/>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5" name="바닥글 개체 틀 4">
            <a:extLst>
              <a:ext uri="{FF2B5EF4-FFF2-40B4-BE49-F238E27FC236}">
                <a16:creationId xmlns:a16="http://schemas.microsoft.com/office/drawing/2014/main" id="{4380653D-6641-4A18-BF7A-BF3ACAC119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9B196C6-B9BC-4C52-967A-3674C7AAEC40}"/>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24698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1C1A9-6C07-4D1D-B10C-066EE7AD40C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226E45E-55CB-46A4-9C1D-852769FE3DF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44395ED-2E31-4804-8F63-DED3F22EE1D3}"/>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5" name="바닥글 개체 틀 4">
            <a:extLst>
              <a:ext uri="{FF2B5EF4-FFF2-40B4-BE49-F238E27FC236}">
                <a16:creationId xmlns:a16="http://schemas.microsoft.com/office/drawing/2014/main" id="{04C3AC46-A502-4D8B-9302-5BC85C651EE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D40783-163F-4F3A-B520-623BD27F014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43465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9B2F2-78BD-4251-845E-D6889581C35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F563686-5FA8-4557-BCD9-287B56436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5B57293-CADC-4697-B5F6-CC4AB736E6C0}"/>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5" name="바닥글 개체 틀 4">
            <a:extLst>
              <a:ext uri="{FF2B5EF4-FFF2-40B4-BE49-F238E27FC236}">
                <a16:creationId xmlns:a16="http://schemas.microsoft.com/office/drawing/2014/main" id="{EC54618D-78E9-49DC-8A43-36737D520B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7950A8F-BF18-4BB5-A2FC-955BADCF677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38913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92458-D84C-4F24-A75C-4152F28C8B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BF0E1F6-5D62-4D9C-BBA3-282FC4D23A8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050EF69-A650-447E-881F-D97636183EE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EB7E8B-D5FF-46A3-9043-9966AB9C72BC}"/>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6" name="바닥글 개체 틀 5">
            <a:extLst>
              <a:ext uri="{FF2B5EF4-FFF2-40B4-BE49-F238E27FC236}">
                <a16:creationId xmlns:a16="http://schemas.microsoft.com/office/drawing/2014/main" id="{87668766-D4B2-409D-9C41-4B3670A3177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FAADAD2-F0A4-449B-99E1-76B26C788DC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9633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3804D-07ED-45A6-A6D4-3FBD2335B29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7B6C416-1B31-4E08-8EF1-5821DBEFD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F3692BA-30FD-4032-9A22-612132C78C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EF0D470-76C5-4971-914A-950E83C3B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74FC106-B5EC-4618-ADFE-C3F1EBA78EE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703908A-2A40-402E-A532-15477FF1F7A6}"/>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8" name="바닥글 개체 틀 7">
            <a:extLst>
              <a:ext uri="{FF2B5EF4-FFF2-40B4-BE49-F238E27FC236}">
                <a16:creationId xmlns:a16="http://schemas.microsoft.com/office/drawing/2014/main" id="{FE2BC352-4D89-41C7-8CD1-6BC4A7509A6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537359D-7DB3-4D7E-B123-A5536BD5810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796273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08EB5-6A3C-42CD-BA68-DC695882DB6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3D59C67-9195-4A0F-9F7A-866925F19F2D}"/>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4" name="바닥글 개체 틀 3">
            <a:extLst>
              <a:ext uri="{FF2B5EF4-FFF2-40B4-BE49-F238E27FC236}">
                <a16:creationId xmlns:a16="http://schemas.microsoft.com/office/drawing/2014/main" id="{7F9DA246-7D32-43F4-AE90-C7CA66D0AF9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B32DECB-5795-400E-B19C-9604630B0FAE}"/>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0363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55C77B3-14CE-4D65-A809-0A243D79C5AD}"/>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3" name="바닥글 개체 틀 2">
            <a:extLst>
              <a:ext uri="{FF2B5EF4-FFF2-40B4-BE49-F238E27FC236}">
                <a16:creationId xmlns:a16="http://schemas.microsoft.com/office/drawing/2014/main" id="{CFD7CBDC-7184-40EE-963C-E23F92E39F9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5874227-0BDD-4E53-983C-FBA4B6512ABF}"/>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7556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77B639-B2AB-4ACF-A1DE-9C9CDC7D24E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26AD6FA-C1BD-4043-A900-F6B415E57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9CF2146-014A-4B93-A109-8E14B8F7F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670776B-1C40-4A4F-B3F0-DD8D1B2176E9}"/>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6" name="바닥글 개체 틀 5">
            <a:extLst>
              <a:ext uri="{FF2B5EF4-FFF2-40B4-BE49-F238E27FC236}">
                <a16:creationId xmlns:a16="http://schemas.microsoft.com/office/drawing/2014/main" id="{BC9FC6D8-6CA5-4356-BC66-AE9BDA012DC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3046A64-1EA4-46D9-85A4-D7D51DABB249}"/>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03004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CD8FB4-23ED-4913-94BA-CE2FBEC702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B9D478A-4C11-4BCF-98FE-60BFD045F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86E3671-C2D6-4625-BFF2-24E032C83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5CE4C94-ECC6-4576-B9B3-DBD539A5446B}"/>
              </a:ext>
            </a:extLst>
          </p:cNvPr>
          <p:cNvSpPr>
            <a:spLocks noGrp="1"/>
          </p:cNvSpPr>
          <p:nvPr>
            <p:ph type="dt" sz="half" idx="10"/>
          </p:nvPr>
        </p:nvSpPr>
        <p:spPr/>
        <p:txBody>
          <a:bodyPr/>
          <a:lstStyle/>
          <a:p>
            <a:fld id="{BB789E1C-4929-4D74-917C-88CF2680D5EC}" type="datetimeFigureOut">
              <a:rPr lang="ko-KR" altLang="en-US" smtClean="0"/>
              <a:t>2023-07-16</a:t>
            </a:fld>
            <a:endParaRPr lang="ko-KR" altLang="en-US"/>
          </a:p>
        </p:txBody>
      </p:sp>
      <p:sp>
        <p:nvSpPr>
          <p:cNvPr id="6" name="바닥글 개체 틀 5">
            <a:extLst>
              <a:ext uri="{FF2B5EF4-FFF2-40B4-BE49-F238E27FC236}">
                <a16:creationId xmlns:a16="http://schemas.microsoft.com/office/drawing/2014/main" id="{C0F49DED-942A-4165-8082-DE03861A194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89DB8AB-F169-4FD0-90A3-BAAFF965FCD2}"/>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3337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65853B-7A65-4275-B84C-5568503DA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191EE7-BF95-4BF8-ADE6-2817D5D93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5AD67AC-AECF-4875-A9F7-F24EC51296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89E1C-4929-4D74-917C-88CF2680D5EC}" type="datetimeFigureOut">
              <a:rPr lang="ko-KR" altLang="en-US" smtClean="0"/>
              <a:t>2023-07-16</a:t>
            </a:fld>
            <a:endParaRPr lang="ko-KR" altLang="en-US"/>
          </a:p>
        </p:txBody>
      </p:sp>
      <p:sp>
        <p:nvSpPr>
          <p:cNvPr id="5" name="바닥글 개체 틀 4">
            <a:extLst>
              <a:ext uri="{FF2B5EF4-FFF2-40B4-BE49-F238E27FC236}">
                <a16:creationId xmlns:a16="http://schemas.microsoft.com/office/drawing/2014/main" id="{D97EC995-F77F-48A4-8407-4B210F748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995DC10-32A0-43E5-90FD-7A9893F9E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4165055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b.bioninja.com.au/standard-level/topic-1-cell-biology/11-introduction-to-cells/emergent-properties.html"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amazon.com/Future-Minds-Rise-Intelligence-Universe/dp/194892438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crowdspring.com/blog/apple-log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ogic" TargetMode="External"/><Relationship Id="rId2" Type="http://schemas.openxmlformats.org/officeDocument/2006/relationships/hyperlink" Target="https://en.wikipedia.org/wiki/Computer_scientist" TargetMode="Externa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en.wikipedia.org/wiki/Mathematical_and_theoretical_biology" TargetMode="External"/><Relationship Id="rId4" Type="http://schemas.openxmlformats.org/officeDocument/2006/relationships/hyperlink" Target="https://en.wikipedia.org/wiki/Cryptanalysi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royalsocietypublishing.org/doi/10.1098/rsta.2019.0054"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ontiersin.org/articles/10.3389/frai.2020.00004/full" TargetMode="External"/><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skyennis.top/products.aspx?cid=23&amp;cname=neural+network+character+recognition+tutoria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hilpapers.org/s/Alan%20M.%20Turing" TargetMode="External"/><Relationship Id="rId2" Type="http://schemas.openxmlformats.org/officeDocument/2006/relationships/hyperlink" Target="https://philpapers.org/go.pl?id=TURCMA&amp;proxyId=&amp;u=http%3A%2F%2Flia.deis.unibo.it%2Fcorsi%2F2005-2006%2FSID-LS-CE%2Fdownloads%2Fturing-article.pdf" TargetMode="External"/><Relationship Id="rId1" Type="http://schemas.openxmlformats.org/officeDocument/2006/relationships/slideLayout" Target="../slideLayouts/slideLayout2.xml"/><Relationship Id="rId6" Type="http://schemas.openxmlformats.org/officeDocument/2006/relationships/hyperlink" Target="https://philpapers.org/rec/TURCMA" TargetMode="External"/><Relationship Id="rId5" Type="http://schemas.openxmlformats.org/officeDocument/2006/relationships/image" Target="../media/image4.png"/><Relationship Id="rId4" Type="http://schemas.openxmlformats.org/officeDocument/2006/relationships/hyperlink" Target="https://philpapers.org/asearch.pl?pub=682"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ko.wikipedia.org/wiki/%EC%96%B8%EC%96%B4_%EB%AA%A8%EB%8D%B8" TargetMode="External"/><Relationship Id="rId7" Type="http://schemas.openxmlformats.org/officeDocument/2006/relationships/hyperlink" Target="https://ko.wikipedia.org/wiki/%EC%9E%90%EC%97%B0%EC%96%B4_%EC%B2%98%EB%A6%AC" TargetMode="External"/><Relationship Id="rId2" Type="http://schemas.openxmlformats.org/officeDocument/2006/relationships/hyperlink" Target="https://ko.wikipedia.org/wiki/%EC%9D%B8%EA%B3%B5_%EC%8B%A0%EA%B2%BD%EB%A7%9D" TargetMode="External"/><Relationship Id="rId1" Type="http://schemas.openxmlformats.org/officeDocument/2006/relationships/slideLayout" Target="../slideLayouts/slideLayout2.xml"/><Relationship Id="rId6" Type="http://schemas.openxmlformats.org/officeDocument/2006/relationships/hyperlink" Target="https://ko.wikipedia.org/wiki/%EC%A7%80%EB%8F%84_%ED%95%99%EC%8A%B5" TargetMode="External"/><Relationship Id="rId5" Type="http://schemas.openxmlformats.org/officeDocument/2006/relationships/hyperlink" Target="https://ko.wikipedia.org/wiki/%EB%8C%80%ED%98%95_%EC%96%B8%EC%96%B4_%EB%AA%A8%EB%8D%B8#cite_note-1" TargetMode="External"/><Relationship Id="rId4" Type="http://schemas.openxmlformats.org/officeDocument/2006/relationships/hyperlink" Target="https://ko.wikipedia.org/wiki/%EC%9E%90%EA%B8%B0_%EC%A7%80%EB%8F%84_%ED%95%99%EC%8A%B5" TargetMode="External"/><Relationship Id="rId9" Type="http://schemas.openxmlformats.org/officeDocument/2006/relationships/hyperlink" Target="https://ko.wikipedia.org/wiki/%ED%99%95%EB%A5%A0_%EB%B6%84%ED%8F%AC"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contents.premium.naver.com/chatgpt/buff/contents/230622235641423mo"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817FF1-2964-46FB-B1BC-6F5B9675C731}"/>
              </a:ext>
            </a:extLst>
          </p:cNvPr>
          <p:cNvSpPr>
            <a:spLocks noGrp="1"/>
          </p:cNvSpPr>
          <p:nvPr>
            <p:ph type="ctrTitle"/>
          </p:nvPr>
        </p:nvSpPr>
        <p:spPr/>
        <p:txBody>
          <a:bodyPr/>
          <a:lstStyle/>
          <a:p>
            <a:r>
              <a:rPr lang="en-US" altLang="ko-KR" dirty="0"/>
              <a:t>chat GPT</a:t>
            </a:r>
            <a:endParaRPr lang="ko-KR" altLang="en-US" dirty="0"/>
          </a:p>
        </p:txBody>
      </p:sp>
    </p:spTree>
    <p:extLst>
      <p:ext uri="{BB962C8B-B14F-4D97-AF65-F5344CB8AC3E}">
        <p14:creationId xmlns:p14="http://schemas.microsoft.com/office/powerpoint/2010/main" val="9815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194A45-9EC9-4DBE-9EB4-5968280085D2}"/>
              </a:ext>
            </a:extLst>
          </p:cNvPr>
          <p:cNvSpPr>
            <a:spLocks noGrp="1"/>
          </p:cNvSpPr>
          <p:nvPr>
            <p:ph type="title"/>
          </p:nvPr>
        </p:nvSpPr>
        <p:spPr/>
        <p:txBody>
          <a:bodyPr>
            <a:normAutofit/>
          </a:bodyPr>
          <a:lstStyle/>
          <a:p>
            <a:r>
              <a:rPr lang="en-US" altLang="ko-KR" dirty="0"/>
              <a:t>Dartmouth Conference 1956</a:t>
            </a:r>
            <a:endParaRPr lang="ko-KR" altLang="en-US" dirty="0"/>
          </a:p>
        </p:txBody>
      </p:sp>
      <p:sp>
        <p:nvSpPr>
          <p:cNvPr id="3" name="내용 개체 틀 2">
            <a:extLst>
              <a:ext uri="{FF2B5EF4-FFF2-40B4-BE49-F238E27FC236}">
                <a16:creationId xmlns:a16="http://schemas.microsoft.com/office/drawing/2014/main" id="{6B55819A-CC0E-42A8-B9F8-2C7DA61336EB}"/>
              </a:ext>
            </a:extLst>
          </p:cNvPr>
          <p:cNvSpPr>
            <a:spLocks noGrp="1"/>
          </p:cNvSpPr>
          <p:nvPr>
            <p:ph idx="1"/>
          </p:nvPr>
        </p:nvSpPr>
        <p:spPr>
          <a:xfrm>
            <a:off x="726232" y="6594655"/>
            <a:ext cx="10515600" cy="205369"/>
          </a:xfrm>
        </p:spPr>
        <p:txBody>
          <a:bodyPr>
            <a:normAutofit fontScale="77500" lnSpcReduction="20000"/>
          </a:bodyPr>
          <a:lstStyle/>
          <a:p>
            <a:r>
              <a:rPr lang="en-US" altLang="ko-KR" sz="1000" dirty="0"/>
              <a:t>This week in The History of AI at AIWS.net – the Dartmouth Conference began on 18 June 1956. This gathering would run through the entire summer at Dartmouth College in Hanover, New Hampshire.</a:t>
            </a:r>
            <a:endParaRPr lang="ko-KR" altLang="en-US" sz="1000" dirty="0"/>
          </a:p>
        </p:txBody>
      </p:sp>
      <p:pic>
        <p:nvPicPr>
          <p:cNvPr id="2054" name="Picture 6" descr="This week in The History of AI at AIWS.net – the Dartmouth Conference began  on 18 June 1956 | AIWS.net">
            <a:extLst>
              <a:ext uri="{FF2B5EF4-FFF2-40B4-BE49-F238E27FC236}">
                <a16:creationId xmlns:a16="http://schemas.microsoft.com/office/drawing/2014/main" id="{36E80636-AEB6-43B8-9C2F-744DF029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603" y="1865458"/>
            <a:ext cx="6808447" cy="455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81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F21329-760E-487D-A46C-7311522A563C}"/>
              </a:ext>
            </a:extLst>
          </p:cNvPr>
          <p:cNvSpPr>
            <a:spLocks noGrp="1"/>
          </p:cNvSpPr>
          <p:nvPr>
            <p:ph type="title"/>
          </p:nvPr>
        </p:nvSpPr>
        <p:spPr/>
        <p:txBody>
          <a:bodyPr/>
          <a:lstStyle/>
          <a:p>
            <a:r>
              <a:rPr lang="ko-KR" altLang="ko-KR" dirty="0" err="1"/>
              <a:t>AlphaGo</a:t>
            </a:r>
            <a:r>
              <a:rPr lang="ko-KR" altLang="ko-KR" dirty="0"/>
              <a:t> </a:t>
            </a:r>
            <a:r>
              <a:rPr lang="ko-KR" altLang="ko-KR" dirty="0" err="1"/>
              <a:t>vs</a:t>
            </a:r>
            <a:r>
              <a:rPr lang="ko-KR" altLang="ko-KR" dirty="0"/>
              <a:t>. Lee </a:t>
            </a:r>
            <a:r>
              <a:rPr lang="ko-KR" altLang="ko-KR" dirty="0" err="1"/>
              <a:t>Sedol</a:t>
            </a:r>
            <a:r>
              <a:rPr lang="ko-KR" altLang="ko-KR" dirty="0"/>
              <a:t> (2016)</a:t>
            </a:r>
            <a:endParaRPr lang="ko-KR" altLang="en-US" dirty="0"/>
          </a:p>
        </p:txBody>
      </p:sp>
      <p:pic>
        <p:nvPicPr>
          <p:cNvPr id="3074" name="Picture 2" descr="The Unstoppable Power of Deep Learning – AlphaGo vs. Lee Sedol Case Study">
            <a:extLst>
              <a:ext uri="{FF2B5EF4-FFF2-40B4-BE49-F238E27FC236}">
                <a16:creationId xmlns:a16="http://schemas.microsoft.com/office/drawing/2014/main" id="{50FD94EF-9C5A-49E1-9DAC-04520EC45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401" y="2509935"/>
            <a:ext cx="8938379" cy="301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5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FD1E7F3-E2D4-4D00-8D5D-F25136C68FDA}"/>
              </a:ext>
            </a:extLst>
          </p:cNvPr>
          <p:cNvSpPr>
            <a:spLocks noGrp="1"/>
          </p:cNvSpPr>
          <p:nvPr>
            <p:ph idx="1"/>
          </p:nvPr>
        </p:nvSpPr>
        <p:spPr>
          <a:xfrm>
            <a:off x="7226300" y="1825625"/>
            <a:ext cx="4127499" cy="4351338"/>
          </a:xfrm>
        </p:spPr>
        <p:txBody>
          <a:bodyPr/>
          <a:lstStyle/>
          <a:p>
            <a:r>
              <a:rPr lang="en-US" altLang="ko-KR" dirty="0"/>
              <a:t>2015</a:t>
            </a:r>
          </a:p>
          <a:p>
            <a:endParaRPr lang="en-US" altLang="ko-KR" dirty="0"/>
          </a:p>
          <a:p>
            <a:r>
              <a:rPr lang="x-none" altLang="ko-KR" dirty="0"/>
              <a:t>C</a:t>
            </a:r>
            <a:r>
              <a:rPr lang="ko-KR" altLang="ko-KR" dirty="0" err="1"/>
              <a:t>hat</a:t>
            </a:r>
            <a:r>
              <a:rPr lang="ko-KR" altLang="ko-KR" dirty="0"/>
              <a:t> GPT-1 – 2018</a:t>
            </a:r>
          </a:p>
          <a:p>
            <a:r>
              <a:rPr lang="x-none" altLang="ko-KR" dirty="0"/>
              <a:t>C</a:t>
            </a:r>
            <a:r>
              <a:rPr lang="ko-KR" altLang="ko-KR" dirty="0" err="1"/>
              <a:t>hat</a:t>
            </a:r>
            <a:r>
              <a:rPr lang="ko-KR" altLang="ko-KR" dirty="0"/>
              <a:t> GPT-2 – 2019</a:t>
            </a:r>
          </a:p>
          <a:p>
            <a:r>
              <a:rPr lang="ko-KR" altLang="ko-KR" dirty="0" err="1"/>
              <a:t>Chat</a:t>
            </a:r>
            <a:r>
              <a:rPr lang="ko-KR" altLang="ko-KR" dirty="0"/>
              <a:t> GPT-3 – 2020</a:t>
            </a:r>
          </a:p>
          <a:p>
            <a:r>
              <a:rPr lang="ko-KR" altLang="ko-KR" dirty="0" err="1"/>
              <a:t>Chat</a:t>
            </a:r>
            <a:r>
              <a:rPr lang="ko-KR" altLang="ko-KR" dirty="0"/>
              <a:t> GPT3X – 2022</a:t>
            </a:r>
          </a:p>
          <a:p>
            <a:endParaRPr lang="ko-KR" altLang="en-US" dirty="0"/>
          </a:p>
        </p:txBody>
      </p:sp>
      <p:pic>
        <p:nvPicPr>
          <p:cNvPr id="1026" name="Picture 2" descr="OpenAI Logo PNG Images with Transparent Background">
            <a:extLst>
              <a:ext uri="{FF2B5EF4-FFF2-40B4-BE49-F238E27FC236}">
                <a16:creationId xmlns:a16="http://schemas.microsoft.com/office/drawing/2014/main" id="{412FBE4E-87B6-42C6-B1BA-6C3A227A6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38" y="1825625"/>
            <a:ext cx="4538962" cy="398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578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1000" dirty="0"/>
              <a:t>Https://www.youtube.com/watch?v=1BAZf3PsjWA</a:t>
            </a: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8175242" y="1771524"/>
            <a:ext cx="3017102" cy="276999"/>
          </a:xfrm>
          <a:prstGeom prst="rect">
            <a:avLst/>
          </a:prstGeom>
        </p:spPr>
        <p:txBody>
          <a:bodyPr wrap="square">
            <a:spAutoFit/>
          </a:bodyPr>
          <a:lstStyle/>
          <a:p>
            <a:r>
              <a:rPr lang="ko-KR" altLang="en-US" sz="1200" dirty="0">
                <a:solidFill>
                  <a:srgbClr val="080E14"/>
                </a:solidFill>
                <a:latin typeface="Nanum Gothic"/>
              </a:rPr>
              <a:t> </a:t>
            </a:r>
            <a:r>
              <a:rPr lang="en-US" altLang="ko-KR" sz="1200" dirty="0">
                <a:solidFill>
                  <a:srgbClr val="080E14"/>
                </a:solidFill>
                <a:latin typeface="Nanum Gothic"/>
              </a:rPr>
              <a:t>chat GPT </a:t>
            </a:r>
            <a:r>
              <a:rPr lang="ko-KR" altLang="en-US" sz="1200" dirty="0">
                <a:solidFill>
                  <a:srgbClr val="080E14"/>
                </a:solidFill>
                <a:latin typeface="Nanum Gothic"/>
              </a:rPr>
              <a:t>월간 활성 사용자 수</a:t>
            </a:r>
            <a:r>
              <a:rPr lang="en-US" altLang="ko-KR" sz="1200" dirty="0">
                <a:solidFill>
                  <a:srgbClr val="080E14"/>
                </a:solidFill>
                <a:latin typeface="Nanum Gothic"/>
              </a:rPr>
              <a:t> 1</a:t>
            </a:r>
            <a:r>
              <a:rPr lang="ko-KR" altLang="en-US" sz="1200" dirty="0" err="1">
                <a:solidFill>
                  <a:srgbClr val="080E14"/>
                </a:solidFill>
                <a:latin typeface="Nanum Gothic"/>
              </a:rPr>
              <a:t>억명</a:t>
            </a:r>
            <a:r>
              <a:rPr lang="ko-KR" altLang="en-US" sz="1200" dirty="0">
                <a:solidFill>
                  <a:srgbClr val="080E14"/>
                </a:solidFill>
                <a:latin typeface="Nanum Gothic"/>
              </a:rPr>
              <a:t> 돌파</a:t>
            </a:r>
            <a:endParaRPr lang="ko-KR" altLang="en-US" sz="1200"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429667" y="2048523"/>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849863" y="2048523"/>
            <a:ext cx="69909"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93BCCB8-923E-4508-A085-56418F20B900}"/>
              </a:ext>
            </a:extLst>
          </p:cNvPr>
          <p:cNvSpPr/>
          <p:nvPr/>
        </p:nvSpPr>
        <p:spPr>
          <a:xfrm>
            <a:off x="1559777" y="3347304"/>
            <a:ext cx="4804095" cy="276999"/>
          </a:xfrm>
          <a:prstGeom prst="rect">
            <a:avLst/>
          </a:prstGeom>
        </p:spPr>
        <p:txBody>
          <a:bodyPr wrap="square">
            <a:spAutoFit/>
          </a:bodyPr>
          <a:lstStyle/>
          <a:p>
            <a:r>
              <a:rPr lang="ko-KR" altLang="ko-KR" sz="1200" dirty="0">
                <a:ea typeface="Söhne"/>
              </a:rPr>
              <a:t> </a:t>
            </a:r>
            <a:r>
              <a:rPr lang="ko-KR" altLang="ko-KR" sz="1200" dirty="0" err="1">
                <a:ea typeface="Söhne"/>
              </a:rPr>
              <a:t>GeForce</a:t>
            </a:r>
            <a:r>
              <a:rPr lang="ko-KR" altLang="ko-KR" sz="1200" dirty="0">
                <a:ea typeface="Söhne"/>
              </a:rPr>
              <a:t> 256 </a:t>
            </a:r>
            <a:r>
              <a:rPr lang="en-US" altLang="ko-KR" sz="1200" dirty="0">
                <a:ea typeface="Söhne"/>
              </a:rPr>
              <a:t>t</a:t>
            </a:r>
            <a:r>
              <a:rPr lang="ko-KR" altLang="ko-KR" sz="1200" dirty="0" err="1">
                <a:ea typeface="Söhne"/>
              </a:rPr>
              <a:t>he</a:t>
            </a:r>
            <a:r>
              <a:rPr lang="ko-KR" altLang="ko-KR" sz="1200" dirty="0">
                <a:ea typeface="Söhne"/>
              </a:rPr>
              <a:t> </a:t>
            </a:r>
            <a:r>
              <a:rPr lang="ko-KR" altLang="ko-KR" sz="1200" dirty="0" err="1">
                <a:ea typeface="Söhne"/>
              </a:rPr>
              <a:t>first</a:t>
            </a:r>
            <a:r>
              <a:rPr lang="ko-KR" altLang="ko-KR" sz="1200" dirty="0">
                <a:ea typeface="Söhne"/>
              </a:rPr>
              <a:t> 'GPU'</a:t>
            </a:r>
            <a:endParaRPr lang="ko-KR" altLang="en-US" sz="1200" dirty="0"/>
          </a:p>
        </p:txBody>
      </p:sp>
      <p:sp>
        <p:nvSpPr>
          <p:cNvPr id="8" name="화살표: 아래쪽 7">
            <a:extLst>
              <a:ext uri="{FF2B5EF4-FFF2-40B4-BE49-F238E27FC236}">
                <a16:creationId xmlns:a16="http://schemas.microsoft.com/office/drawing/2014/main" id="{4464B8ED-46BB-45B4-B5DE-86AAB394B7F8}"/>
              </a:ext>
            </a:extLst>
          </p:cNvPr>
          <p:cNvSpPr/>
          <p:nvPr/>
        </p:nvSpPr>
        <p:spPr>
          <a:xfrm>
            <a:off x="1741539" y="36522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5B97C7B9-5B44-4D50-BAC6-DF7AD39A70BD}"/>
              </a:ext>
            </a:extLst>
          </p:cNvPr>
          <p:cNvSpPr/>
          <p:nvPr/>
        </p:nvSpPr>
        <p:spPr>
          <a:xfrm>
            <a:off x="6945334" y="3499835"/>
            <a:ext cx="2113656" cy="276999"/>
          </a:xfrm>
          <a:prstGeom prst="rect">
            <a:avLst/>
          </a:prstGeom>
        </p:spPr>
        <p:txBody>
          <a:bodyPr wrap="none">
            <a:spAutoFit/>
          </a:bodyPr>
          <a:lstStyle/>
          <a:p>
            <a:r>
              <a:rPr lang="ko-KR" altLang="ko-KR" sz="1200" dirty="0" err="1">
                <a:ea typeface="Söhne"/>
              </a:rPr>
              <a:t>Pascal</a:t>
            </a:r>
            <a:r>
              <a:rPr lang="ko-KR" altLang="ko-KR" sz="1200" dirty="0">
                <a:ea typeface="Söhne"/>
              </a:rPr>
              <a:t> </a:t>
            </a:r>
            <a:r>
              <a:rPr lang="ko-KR" altLang="ko-KR" sz="1200" dirty="0" err="1">
                <a:ea typeface="Söhne"/>
              </a:rPr>
              <a:t>architecture</a:t>
            </a:r>
            <a:r>
              <a:rPr lang="ko-KR" altLang="ko-KR" sz="1200" dirty="0">
                <a:ea typeface="Söhne"/>
              </a:rPr>
              <a:t> </a:t>
            </a:r>
            <a:r>
              <a:rPr lang="ko-KR" altLang="ko-KR" sz="1200" dirty="0" err="1">
                <a:ea typeface="Söhne"/>
              </a:rPr>
              <a:t>debuted</a:t>
            </a:r>
            <a:endParaRPr lang="ko-KR" altLang="en-US" sz="1200" dirty="0"/>
          </a:p>
        </p:txBody>
      </p:sp>
      <p:sp>
        <p:nvSpPr>
          <p:cNvPr id="9" name="화살표: 아래쪽 8">
            <a:extLst>
              <a:ext uri="{FF2B5EF4-FFF2-40B4-BE49-F238E27FC236}">
                <a16:creationId xmlns:a16="http://schemas.microsoft.com/office/drawing/2014/main" id="{C0189430-7C25-4183-8554-66460A8350B0}"/>
              </a:ext>
            </a:extLst>
          </p:cNvPr>
          <p:cNvSpPr/>
          <p:nvPr/>
        </p:nvSpPr>
        <p:spPr>
          <a:xfrm>
            <a:off x="8002162" y="38046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33985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A41FFA-36D0-41D3-8D99-ED3B4B5B89EC}"/>
              </a:ext>
            </a:extLst>
          </p:cNvPr>
          <p:cNvSpPr>
            <a:spLocks noGrp="1"/>
          </p:cNvSpPr>
          <p:nvPr>
            <p:ph type="title"/>
          </p:nvPr>
        </p:nvSpPr>
        <p:spPr>
          <a:xfrm>
            <a:off x="838200" y="565150"/>
            <a:ext cx="10515600" cy="1325563"/>
          </a:xfrm>
        </p:spPr>
        <p:txBody>
          <a:bodyPr>
            <a:normAutofit fontScale="90000"/>
          </a:bodyPr>
          <a:lstStyle/>
          <a:p>
            <a:pPr algn="ctr"/>
            <a:r>
              <a:rPr lang="en-US" altLang="ko-KR" sz="3100" b="1" dirty="0"/>
              <a:t>Google shares lose $100 billion </a:t>
            </a:r>
            <a:br>
              <a:rPr lang="en-US" altLang="ko-KR" sz="3100" b="1" dirty="0"/>
            </a:br>
            <a:r>
              <a:rPr lang="en-US" altLang="ko-KR" sz="3100" b="1" dirty="0"/>
              <a:t>after company’s AI chatbot makes an error during demo</a:t>
            </a:r>
            <a:br>
              <a:rPr lang="en-US" altLang="ko-KR" sz="3100" b="1" dirty="0"/>
            </a:br>
            <a:r>
              <a:rPr lang="en-US" altLang="ko-KR" sz="3100" b="1" dirty="0"/>
              <a:t>2023.02</a:t>
            </a:r>
            <a:br>
              <a:rPr lang="en-US" altLang="ko-KR" b="1" dirty="0"/>
            </a:br>
            <a:endParaRPr lang="ko-KR" altLang="en-US" dirty="0"/>
          </a:p>
        </p:txBody>
      </p:sp>
      <p:pic>
        <p:nvPicPr>
          <p:cNvPr id="1028" name="Picture 4" descr="이미지">
            <a:extLst>
              <a:ext uri="{FF2B5EF4-FFF2-40B4-BE49-F238E27FC236}">
                <a16:creationId xmlns:a16="http://schemas.microsoft.com/office/drawing/2014/main" id="{B6184D23-A786-46AC-8306-BC24366C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076" y="1670941"/>
            <a:ext cx="8194296" cy="49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265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75B765-007A-40A5-8A7F-BF733A1BF875}"/>
              </a:ext>
            </a:extLst>
          </p:cNvPr>
          <p:cNvPicPr>
            <a:picLocks noChangeAspect="1"/>
          </p:cNvPicPr>
          <p:nvPr/>
        </p:nvPicPr>
        <p:blipFill>
          <a:blip r:embed="rId2"/>
          <a:stretch>
            <a:fillRect/>
          </a:stretch>
        </p:blipFill>
        <p:spPr>
          <a:xfrm>
            <a:off x="1881187" y="581025"/>
            <a:ext cx="8429625" cy="5695950"/>
          </a:xfrm>
          <a:prstGeom prst="rect">
            <a:avLst/>
          </a:prstGeom>
        </p:spPr>
      </p:pic>
      <p:sp>
        <p:nvSpPr>
          <p:cNvPr id="6" name="직사각형 5">
            <a:extLst>
              <a:ext uri="{FF2B5EF4-FFF2-40B4-BE49-F238E27FC236}">
                <a16:creationId xmlns:a16="http://schemas.microsoft.com/office/drawing/2014/main" id="{4B767A20-FC6C-4E3A-B701-26ADF14FCAB5}"/>
              </a:ext>
            </a:extLst>
          </p:cNvPr>
          <p:cNvSpPr/>
          <p:nvPr/>
        </p:nvSpPr>
        <p:spPr>
          <a:xfrm>
            <a:off x="5375290" y="324433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
        <p:nvSpPr>
          <p:cNvPr id="7" name="직사각형 6">
            <a:extLst>
              <a:ext uri="{FF2B5EF4-FFF2-40B4-BE49-F238E27FC236}">
                <a16:creationId xmlns:a16="http://schemas.microsoft.com/office/drawing/2014/main" id="{08CACA6D-3D20-4511-BCF0-58CFAA59A376}"/>
              </a:ext>
            </a:extLst>
          </p:cNvPr>
          <p:cNvSpPr/>
          <p:nvPr/>
        </p:nvSpPr>
        <p:spPr>
          <a:xfrm>
            <a:off x="374082" y="20897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Tree>
    <p:extLst>
      <p:ext uri="{BB962C8B-B14F-4D97-AF65-F5344CB8AC3E}">
        <p14:creationId xmlns:p14="http://schemas.microsoft.com/office/powerpoint/2010/main" val="3051835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a:xfrm>
            <a:off x="838200" y="2743199"/>
            <a:ext cx="10515600" cy="3433763"/>
          </a:xfrm>
        </p:spPr>
        <p:txBody>
          <a:bodyPr>
            <a:normAutofit/>
          </a:bodyPr>
          <a:lstStyle/>
          <a:p>
            <a:r>
              <a:rPr lang="ko-KR" altLang="ko-KR" sz="4000" b="1" i="1" dirty="0" err="1"/>
              <a:t>Generative</a:t>
            </a:r>
            <a:r>
              <a:rPr lang="ko-KR" altLang="ko-KR" sz="4000" b="1" i="1" dirty="0"/>
              <a:t> </a:t>
            </a:r>
            <a:r>
              <a:rPr lang="en-US" altLang="ko-KR" sz="4000" b="1" i="1" dirty="0"/>
              <a:t>  </a:t>
            </a:r>
            <a:r>
              <a:rPr lang="ko-KR" altLang="ko-KR" sz="4000" b="1" i="1" dirty="0" err="1"/>
              <a:t>Pre-trained</a:t>
            </a:r>
            <a:r>
              <a:rPr lang="ko-KR" altLang="ko-KR" sz="4000" b="1" i="1" dirty="0"/>
              <a:t> </a:t>
            </a:r>
            <a:r>
              <a:rPr lang="en-US" altLang="ko-KR" sz="4000" b="1" i="1" dirty="0"/>
              <a:t>  </a:t>
            </a:r>
            <a:r>
              <a:rPr lang="ko-KR" altLang="ko-KR" sz="4000" b="1" i="1" dirty="0" err="1"/>
              <a:t>Transformer</a:t>
            </a:r>
            <a:endParaRPr lang="en-US" altLang="ko-KR" sz="4000" b="1" i="1" dirty="0"/>
          </a:p>
          <a:p>
            <a:endParaRPr lang="en-US" altLang="ko-KR" b="1" i="1" dirty="0"/>
          </a:p>
          <a:p>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spTree>
    <p:extLst>
      <p:ext uri="{BB962C8B-B14F-4D97-AF65-F5344CB8AC3E}">
        <p14:creationId xmlns:p14="http://schemas.microsoft.com/office/powerpoint/2010/main" val="1082480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pic>
        <p:nvPicPr>
          <p:cNvPr id="7" name="그림 6">
            <a:extLst>
              <a:ext uri="{FF2B5EF4-FFF2-40B4-BE49-F238E27FC236}">
                <a16:creationId xmlns:a16="http://schemas.microsoft.com/office/drawing/2014/main" id="{69A685AC-1160-4816-B80A-21418D380D06}"/>
              </a:ext>
            </a:extLst>
          </p:cNvPr>
          <p:cNvPicPr>
            <a:picLocks noChangeAspect="1"/>
          </p:cNvPicPr>
          <p:nvPr/>
        </p:nvPicPr>
        <p:blipFill>
          <a:blip r:embed="rId3"/>
          <a:stretch>
            <a:fillRect/>
          </a:stretch>
        </p:blipFill>
        <p:spPr>
          <a:xfrm>
            <a:off x="6161070" y="415711"/>
            <a:ext cx="5612879" cy="6077164"/>
          </a:xfrm>
          <a:prstGeom prst="rect">
            <a:avLst/>
          </a:prstGeom>
        </p:spPr>
      </p:pic>
      <p:sp>
        <p:nvSpPr>
          <p:cNvPr id="8" name="직사각형 7">
            <a:extLst>
              <a:ext uri="{FF2B5EF4-FFF2-40B4-BE49-F238E27FC236}">
                <a16:creationId xmlns:a16="http://schemas.microsoft.com/office/drawing/2014/main" id="{883C8B55-ABB8-4FC0-B1E4-5F0FEFA60C11}"/>
              </a:ext>
            </a:extLst>
          </p:cNvPr>
          <p:cNvSpPr/>
          <p:nvPr/>
        </p:nvSpPr>
        <p:spPr>
          <a:xfrm>
            <a:off x="418052" y="5216704"/>
            <a:ext cx="5612879" cy="830997"/>
          </a:xfrm>
          <a:prstGeom prst="rect">
            <a:avLst/>
          </a:prstGeom>
        </p:spPr>
        <p:txBody>
          <a:bodyPr wrap="square">
            <a:spAutoFit/>
          </a:bodyPr>
          <a:lstStyle/>
          <a:p>
            <a:pPr>
              <a:buFont typeface="Arial" panose="020B0604020202020204" pitchFamily="34" charset="0"/>
              <a:buChar char="•"/>
            </a:pPr>
            <a:r>
              <a:rPr lang="en-US" altLang="ko-KR" sz="2400" dirty="0">
                <a:latin typeface="Söhne"/>
              </a:rPr>
              <a:t> Natural Language Processing (NLP)</a:t>
            </a:r>
          </a:p>
          <a:p>
            <a:pPr>
              <a:buFont typeface="Arial" panose="020B0604020202020204" pitchFamily="34" charset="0"/>
              <a:buChar char="•"/>
            </a:pPr>
            <a:r>
              <a:rPr lang="en-US" altLang="ko-KR" sz="2400" dirty="0">
                <a:latin typeface="Söhne"/>
              </a:rPr>
              <a:t> Machine Learning (ML)…….</a:t>
            </a:r>
            <a:endParaRPr lang="en-US" altLang="ko-KR" sz="2400" b="0" i="0" dirty="0">
              <a:effectLst/>
              <a:latin typeface="Söhne"/>
            </a:endParaRPr>
          </a:p>
        </p:txBody>
      </p:sp>
      <p:sp>
        <p:nvSpPr>
          <p:cNvPr id="9" name="직사각형 8">
            <a:extLst>
              <a:ext uri="{FF2B5EF4-FFF2-40B4-BE49-F238E27FC236}">
                <a16:creationId xmlns:a16="http://schemas.microsoft.com/office/drawing/2014/main" id="{5438EE8B-EDDD-4C8A-A519-4CC79DFDDA0A}"/>
              </a:ext>
            </a:extLst>
          </p:cNvPr>
          <p:cNvSpPr/>
          <p:nvPr/>
        </p:nvSpPr>
        <p:spPr>
          <a:xfrm>
            <a:off x="418051" y="1805952"/>
            <a:ext cx="5243010" cy="2677656"/>
          </a:xfrm>
          <a:prstGeom prst="rect">
            <a:avLst/>
          </a:prstGeom>
        </p:spPr>
        <p:txBody>
          <a:bodyPr wrap="square">
            <a:spAutoFit/>
          </a:bodyPr>
          <a:lstStyle/>
          <a:p>
            <a:r>
              <a:rPr lang="en-US" altLang="ko-KR" sz="2400" dirty="0">
                <a:latin typeface="Söhne"/>
              </a:rPr>
              <a:t>"Chat" refers to </a:t>
            </a:r>
          </a:p>
          <a:p>
            <a:r>
              <a:rPr lang="en-US" altLang="ko-KR" sz="2400" dirty="0">
                <a:latin typeface="Söhne"/>
              </a:rPr>
              <a:t>        conversation or informal talk</a:t>
            </a:r>
          </a:p>
          <a:p>
            <a:endParaRPr lang="en-US" altLang="ko-KR" sz="2400" dirty="0">
              <a:latin typeface="Söhne"/>
            </a:endParaRPr>
          </a:p>
          <a:p>
            <a:r>
              <a:rPr lang="en-US" altLang="ko-KR" sz="2400" dirty="0"/>
              <a:t>to engage </a:t>
            </a:r>
          </a:p>
          <a:p>
            <a:r>
              <a:rPr lang="en-US" altLang="ko-KR" sz="2400" dirty="0"/>
              <a:t>     in interactive </a:t>
            </a:r>
          </a:p>
          <a:p>
            <a:r>
              <a:rPr lang="en-US" altLang="ko-KR" sz="2400" dirty="0"/>
              <a:t>     text-based discussions </a:t>
            </a:r>
          </a:p>
          <a:p>
            <a:r>
              <a:rPr lang="en-US" altLang="ko-KR" sz="2400" dirty="0"/>
              <a:t>     with users.</a:t>
            </a:r>
            <a:endParaRPr lang="ko-KR" altLang="en-US" sz="2400" dirty="0"/>
          </a:p>
        </p:txBody>
      </p:sp>
    </p:spTree>
    <p:extLst>
      <p:ext uri="{BB962C8B-B14F-4D97-AF65-F5344CB8AC3E}">
        <p14:creationId xmlns:p14="http://schemas.microsoft.com/office/powerpoint/2010/main" val="310986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8605B6-2486-4D47-9FD1-FC2A6CBE3C1C}"/>
              </a:ext>
            </a:extLst>
          </p:cNvPr>
          <p:cNvSpPr>
            <a:spLocks noGrp="1"/>
          </p:cNvSpPr>
          <p:nvPr>
            <p:ph type="title"/>
          </p:nvPr>
        </p:nvSpPr>
        <p:spPr/>
        <p:txBody>
          <a:bodyPr/>
          <a:lstStyle/>
          <a:p>
            <a:r>
              <a:rPr lang="en-US" altLang="ko-KR" dirty="0"/>
              <a:t>Evolution of Chatbots</a:t>
            </a:r>
            <a:br>
              <a:rPr lang="en-US" altLang="ko-KR" dirty="0"/>
            </a:br>
            <a:endParaRPr lang="ko-KR" altLang="en-US" dirty="0"/>
          </a:p>
        </p:txBody>
      </p:sp>
      <p:pic>
        <p:nvPicPr>
          <p:cNvPr id="17418" name="Picture 10" descr="Timeline showing the evolution of chatbots">
            <a:extLst>
              <a:ext uri="{FF2B5EF4-FFF2-40B4-BE49-F238E27FC236}">
                <a16:creationId xmlns:a16="http://schemas.microsoft.com/office/drawing/2014/main" id="{C04557C3-1909-44EB-8354-38A3D2E2F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6" y="690080"/>
            <a:ext cx="11517330" cy="629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4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E1322C-22A6-4568-90ED-A212DBBEB0C5}"/>
              </a:ext>
            </a:extLst>
          </p:cNvPr>
          <p:cNvSpPr>
            <a:spLocks noGrp="1"/>
          </p:cNvSpPr>
          <p:nvPr>
            <p:ph type="title"/>
          </p:nvPr>
        </p:nvSpPr>
        <p:spPr/>
        <p:txBody>
          <a:bodyPr/>
          <a:lstStyle/>
          <a:p>
            <a:r>
              <a:rPr lang="en-US" altLang="ko-KR" dirty="0"/>
              <a:t> ELIZA, one of the first chatbots in 1966</a:t>
            </a:r>
            <a:endParaRPr lang="ko-KR" altLang="en-US" dirty="0"/>
          </a:p>
        </p:txBody>
      </p:sp>
      <p:pic>
        <p:nvPicPr>
          <p:cNvPr id="15362" name="Picture 2" descr="History of Chatbots - ELIZA">
            <a:extLst>
              <a:ext uri="{FF2B5EF4-FFF2-40B4-BE49-F238E27FC236}">
                <a16:creationId xmlns:a16="http://schemas.microsoft.com/office/drawing/2014/main" id="{25E62CCA-E94B-47C6-925D-67DCD5E1BF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0913" y="1825625"/>
            <a:ext cx="67101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687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104000" y="4688008"/>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5" y="5213845"/>
            <a:ext cx="110195" cy="76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sp>
        <p:nvSpPr>
          <p:cNvPr id="19" name="직사각형 18">
            <a:extLst>
              <a:ext uri="{FF2B5EF4-FFF2-40B4-BE49-F238E27FC236}">
                <a16:creationId xmlns:a16="http://schemas.microsoft.com/office/drawing/2014/main" id="{8FDCDCC5-64BE-4BF7-B960-29B1DD5B9C18}"/>
              </a:ext>
            </a:extLst>
          </p:cNvPr>
          <p:cNvSpPr/>
          <p:nvPr/>
        </p:nvSpPr>
        <p:spPr>
          <a:xfrm>
            <a:off x="10597662" y="6066662"/>
            <a:ext cx="2089638" cy="276999"/>
          </a:xfrm>
          <a:prstGeom prst="rect">
            <a:avLst/>
          </a:prstGeom>
        </p:spPr>
        <p:txBody>
          <a:bodyPr wrap="square">
            <a:spAutoFit/>
          </a:bodyPr>
          <a:lstStyle/>
          <a:p>
            <a:pPr fontAlgn="ctr"/>
            <a:r>
              <a:rPr lang="en-US" altLang="ko-KR" sz="1200" dirty="0"/>
              <a:t>2023</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6292785" y="4111435"/>
            <a:ext cx="422520" cy="516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77005" y="4213406"/>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a:stCxn id="52" idx="3"/>
          </p:cNvCxnSpPr>
          <p:nvPr/>
        </p:nvCxnSpPr>
        <p:spPr>
          <a:xfrm flipV="1">
            <a:off x="3643988" y="5717314"/>
            <a:ext cx="20149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1" name="직사각형 40">
            <a:extLst>
              <a:ext uri="{FF2B5EF4-FFF2-40B4-BE49-F238E27FC236}">
                <a16:creationId xmlns:a16="http://schemas.microsoft.com/office/drawing/2014/main" id="{A8F53F03-AE49-4F46-913D-C7AAA5CEADC5}"/>
              </a:ext>
            </a:extLst>
          </p:cNvPr>
          <p:cNvSpPr/>
          <p:nvPr/>
        </p:nvSpPr>
        <p:spPr>
          <a:xfrm>
            <a:off x="6900497" y="6066662"/>
            <a:ext cx="2089638" cy="276999"/>
          </a:xfrm>
          <a:prstGeom prst="rect">
            <a:avLst/>
          </a:prstGeom>
        </p:spPr>
        <p:txBody>
          <a:bodyPr wrap="square">
            <a:spAutoFit/>
          </a:bodyPr>
          <a:lstStyle/>
          <a:p>
            <a:pPr fontAlgn="ctr"/>
            <a:r>
              <a:rPr lang="en-US" altLang="ko-KR" sz="1200" dirty="0"/>
              <a:t>2020</a:t>
            </a:r>
            <a:endParaRPr lang="ko-KR" altLang="ko-KR" sz="1200"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1879435"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39757" y="557881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Tree>
    <p:extLst>
      <p:ext uri="{BB962C8B-B14F-4D97-AF65-F5344CB8AC3E}">
        <p14:creationId xmlns:p14="http://schemas.microsoft.com/office/powerpoint/2010/main" val="4109791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highlight>
                  <a:srgbClr val="FFFF00"/>
                </a:highlight>
              </a:rPr>
              <a:t>artificial</a:t>
            </a:r>
            <a:r>
              <a:rPr lang="ko-KR" altLang="ko-KR" dirty="0">
                <a:highlight>
                  <a:srgbClr val="FFFF00"/>
                </a:highlight>
              </a:rPr>
              <a:t> </a:t>
            </a:r>
            <a:r>
              <a:rPr lang="ko-KR" altLang="ko-KR" dirty="0" err="1">
                <a:highlight>
                  <a:srgbClr val="FFFF00"/>
                </a:highlight>
              </a:rPr>
              <a:t>intelligence</a:t>
            </a:r>
            <a:r>
              <a:rPr lang="ko-KR" altLang="ko-KR" dirty="0">
                <a:highlight>
                  <a:srgbClr val="FFFF00"/>
                </a:highlight>
              </a:rPr>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993823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E91A46-9E46-4310-8F37-1F257BEDCCA6}"/>
              </a:ext>
            </a:extLst>
          </p:cNvPr>
          <p:cNvSpPr>
            <a:spLocks noGrp="1"/>
          </p:cNvSpPr>
          <p:nvPr>
            <p:ph type="title"/>
          </p:nvPr>
        </p:nvSpPr>
        <p:spPr/>
        <p:txBody>
          <a:bodyPr/>
          <a:lstStyle/>
          <a:p>
            <a:r>
              <a:rPr lang="en-US" altLang="ko-KR" dirty="0"/>
              <a:t>key aspects of human intelligence:</a:t>
            </a:r>
            <a:br>
              <a:rPr lang="en-US" altLang="ko-KR" dirty="0"/>
            </a:br>
            <a:endParaRPr lang="ko-KR" altLang="en-US" dirty="0"/>
          </a:p>
        </p:txBody>
      </p:sp>
      <p:sp>
        <p:nvSpPr>
          <p:cNvPr id="3" name="내용 개체 틀 2">
            <a:extLst>
              <a:ext uri="{FF2B5EF4-FFF2-40B4-BE49-F238E27FC236}">
                <a16:creationId xmlns:a16="http://schemas.microsoft.com/office/drawing/2014/main" id="{66E3F63B-5E3D-4C2E-A0A2-6790D46D5163}"/>
              </a:ext>
            </a:extLst>
          </p:cNvPr>
          <p:cNvSpPr>
            <a:spLocks noGrp="1"/>
          </p:cNvSpPr>
          <p:nvPr>
            <p:ph idx="1"/>
          </p:nvPr>
        </p:nvSpPr>
        <p:spPr/>
        <p:txBody>
          <a:bodyPr>
            <a:normAutofit/>
          </a:bodyPr>
          <a:lstStyle/>
          <a:p>
            <a:r>
              <a:rPr lang="en-US" altLang="ko-KR" sz="1300" dirty="0"/>
              <a:t>Cognitive abilities: </a:t>
            </a:r>
            <a:r>
              <a:rPr lang="en-US" altLang="ko-KR" sz="3600" dirty="0"/>
              <a:t>Thinking</a:t>
            </a:r>
            <a:r>
              <a:rPr lang="en-US" altLang="ko-KR" sz="1300" dirty="0"/>
              <a:t>, reasoning, problem-solving, and memory.</a:t>
            </a:r>
          </a:p>
          <a:p>
            <a:endParaRPr lang="en-US" altLang="ko-KR" sz="1300" dirty="0"/>
          </a:p>
          <a:p>
            <a:r>
              <a:rPr lang="en-US" altLang="ko-KR" sz="1300" dirty="0"/>
              <a:t>Learning and adaptability: Acquiring knowledge and applying it to different situations.</a:t>
            </a:r>
          </a:p>
          <a:p>
            <a:endParaRPr lang="en-US" altLang="ko-KR" sz="1300" dirty="0"/>
          </a:p>
          <a:p>
            <a:r>
              <a:rPr lang="en-US" altLang="ko-KR" sz="1300" dirty="0"/>
              <a:t>Abstract thinking: Grasping complex ideas and making connections.</a:t>
            </a:r>
          </a:p>
          <a:p>
            <a:endParaRPr lang="en-US" altLang="ko-KR" sz="1300" dirty="0"/>
          </a:p>
          <a:p>
            <a:r>
              <a:rPr lang="en-US" altLang="ko-KR" sz="1300" dirty="0"/>
              <a:t>Communication: Effective use of language for understanding and expression.</a:t>
            </a:r>
          </a:p>
          <a:p>
            <a:endParaRPr lang="en-US" altLang="ko-KR" sz="1300" dirty="0"/>
          </a:p>
          <a:p>
            <a:r>
              <a:rPr lang="en-US" altLang="ko-KR" sz="1300" dirty="0"/>
              <a:t>Social and emotional understanding: </a:t>
            </a:r>
            <a:r>
              <a:rPr lang="en-US" altLang="ko-KR" sz="3200" dirty="0"/>
              <a:t>Interacting with others </a:t>
            </a:r>
            <a:r>
              <a:rPr lang="en-US" altLang="ko-KR" sz="1300" dirty="0"/>
              <a:t>and managing emotions.</a:t>
            </a:r>
          </a:p>
          <a:p>
            <a:endParaRPr lang="en-US" altLang="ko-KR" sz="1300" dirty="0"/>
          </a:p>
          <a:p>
            <a:r>
              <a:rPr lang="en-US" altLang="ko-KR" sz="1300" dirty="0"/>
              <a:t>Problem solving and adaptability: Finding solutions and adjusting to new situations.</a:t>
            </a:r>
          </a:p>
          <a:p>
            <a:endParaRPr lang="ko-KR" altLang="en-US" dirty="0"/>
          </a:p>
        </p:txBody>
      </p:sp>
    </p:spTree>
    <p:extLst>
      <p:ext uri="{BB962C8B-B14F-4D97-AF65-F5344CB8AC3E}">
        <p14:creationId xmlns:p14="http://schemas.microsoft.com/office/powerpoint/2010/main" val="1312600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A918AE-E67B-485B-A5D8-6F49D97B3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320" y="971035"/>
            <a:ext cx="9155592" cy="491592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AE9830B-004C-4D10-9CD7-65913136F8CE}"/>
              </a:ext>
            </a:extLst>
          </p:cNvPr>
          <p:cNvSpPr/>
          <p:nvPr/>
        </p:nvSpPr>
        <p:spPr>
          <a:xfrm>
            <a:off x="3724711" y="1680420"/>
            <a:ext cx="588623" cy="184666"/>
          </a:xfrm>
          <a:prstGeom prst="rect">
            <a:avLst/>
          </a:prstGeom>
        </p:spPr>
        <p:txBody>
          <a:bodyPr wrap="none">
            <a:spAutoFit/>
          </a:bodyPr>
          <a:lstStyle/>
          <a:p>
            <a:r>
              <a:rPr lang="en-US" altLang="ko-KR" sz="600" dirty="0"/>
              <a:t>Intelligence</a:t>
            </a:r>
            <a:endParaRPr lang="ko-KR" altLang="en-US" sz="600" dirty="0"/>
          </a:p>
        </p:txBody>
      </p:sp>
      <p:sp>
        <p:nvSpPr>
          <p:cNvPr id="6" name="직사각형 5">
            <a:extLst>
              <a:ext uri="{FF2B5EF4-FFF2-40B4-BE49-F238E27FC236}">
                <a16:creationId xmlns:a16="http://schemas.microsoft.com/office/drawing/2014/main" id="{FCC284E3-272F-4AFE-8A59-4DFB3706C981}"/>
              </a:ext>
            </a:extLst>
          </p:cNvPr>
          <p:cNvSpPr/>
          <p:nvPr/>
        </p:nvSpPr>
        <p:spPr>
          <a:xfrm>
            <a:off x="9461929" y="4176910"/>
            <a:ext cx="808235" cy="276999"/>
          </a:xfrm>
          <a:prstGeom prst="rect">
            <a:avLst/>
          </a:prstGeom>
        </p:spPr>
        <p:txBody>
          <a:bodyPr wrap="none">
            <a:spAutoFit/>
          </a:bodyPr>
          <a:lstStyle/>
          <a:p>
            <a:r>
              <a:rPr lang="en-US" altLang="ko-KR" sz="600" dirty="0"/>
              <a:t>Cognitive abilities</a:t>
            </a:r>
          </a:p>
          <a:p>
            <a:r>
              <a:rPr lang="en-US" altLang="ko-KR" sz="600" dirty="0"/>
              <a:t>Intellect</a:t>
            </a:r>
            <a:endParaRPr lang="ko-KR" altLang="en-US" sz="600" dirty="0"/>
          </a:p>
        </p:txBody>
      </p:sp>
      <p:sp>
        <p:nvSpPr>
          <p:cNvPr id="8" name="직사각형 7">
            <a:extLst>
              <a:ext uri="{FF2B5EF4-FFF2-40B4-BE49-F238E27FC236}">
                <a16:creationId xmlns:a16="http://schemas.microsoft.com/office/drawing/2014/main" id="{318AFFF7-4B4B-454E-B5D5-89038E5FA320}"/>
              </a:ext>
            </a:extLst>
          </p:cNvPr>
          <p:cNvSpPr/>
          <p:nvPr/>
        </p:nvSpPr>
        <p:spPr>
          <a:xfrm>
            <a:off x="3581528" y="4782363"/>
            <a:ext cx="1067921" cy="369332"/>
          </a:xfrm>
          <a:prstGeom prst="rect">
            <a:avLst/>
          </a:prstGeom>
        </p:spPr>
        <p:txBody>
          <a:bodyPr wrap="none">
            <a:spAutoFit/>
          </a:bodyPr>
          <a:lstStyle/>
          <a:p>
            <a:pPr lvl="0" eaLnBrk="0" fontAlgn="t" latinLnBrk="0" hangingPunct="0">
              <a:spcBef>
                <a:spcPct val="0"/>
              </a:spcBef>
              <a:spcAft>
                <a:spcPct val="0"/>
              </a:spcAft>
            </a:pPr>
            <a:r>
              <a:rPr lang="ko-KR" altLang="ko-KR" sz="600" dirty="0" err="1">
                <a:solidFill>
                  <a:srgbClr val="000000"/>
                </a:solidFill>
                <a:latin typeface="Arial" panose="020B0604020202020204" pitchFamily="34" charset="0"/>
                <a:ea typeface="noto"/>
              </a:rPr>
              <a:t>Unconscious</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Forgetting</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nonverbal</a:t>
            </a:r>
            <a:r>
              <a:rPr lang="ko-KR" altLang="ko-KR" sz="600" dirty="0">
                <a:solidFill>
                  <a:srgbClr val="000000"/>
                </a:solidFill>
                <a:latin typeface="Arial" panose="020B0604020202020204" pitchFamily="34" charset="0"/>
                <a:ea typeface="noto"/>
              </a:rPr>
              <a:t> </a:t>
            </a:r>
            <a:r>
              <a:rPr lang="ko-KR" altLang="ko-KR" sz="600" dirty="0" err="1">
                <a:solidFill>
                  <a:srgbClr val="000000"/>
                </a:solidFill>
                <a:latin typeface="Arial" panose="020B0604020202020204" pitchFamily="34" charset="0"/>
                <a:ea typeface="noto"/>
              </a:rPr>
              <a:t>communication</a:t>
            </a:r>
            <a:endParaRPr lang="ko-KR" altLang="ko-KR" sz="400" dirty="0">
              <a:latin typeface="Arial" panose="020B0604020202020204" pitchFamily="34" charset="0"/>
            </a:endParaRPr>
          </a:p>
        </p:txBody>
      </p:sp>
      <p:sp>
        <p:nvSpPr>
          <p:cNvPr id="7" name="Rectangle 3">
            <a:extLst>
              <a:ext uri="{FF2B5EF4-FFF2-40B4-BE49-F238E27FC236}">
                <a16:creationId xmlns:a16="http://schemas.microsoft.com/office/drawing/2014/main" id="{46BE3B61-EF61-4137-9469-A2671A8DF94E}"/>
              </a:ext>
            </a:extLst>
          </p:cNvPr>
          <p:cNvSpPr>
            <a:spLocks noChangeArrowheads="1"/>
          </p:cNvSpPr>
          <p:nvPr/>
        </p:nvSpPr>
        <p:spPr bwMode="auto">
          <a:xfrm>
            <a:off x="0" y="0"/>
            <a:ext cx="4089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ko-KR" altLang="ko-KR" sz="900" b="0" i="0" u="none" strike="noStrike" cap="none" normalizeH="0" baseline="0">
                <a:ln>
                  <a:noFill/>
                </a:ln>
                <a:solidFill>
                  <a:srgbClr val="000000"/>
                </a:solidFill>
                <a:effectLst/>
                <a:latin typeface="Arial" panose="020B0604020202020204" pitchFamily="34" charset="0"/>
                <a:ea typeface="noto"/>
              </a:rPr>
            </a:br>
            <a:endParaRPr kumimoji="0" lang="ko-KR" altLang="ko-KR" sz="900" b="0" i="0" u="none" strike="noStrike" cap="none" normalizeH="0" baseline="0">
              <a:ln>
                <a:noFill/>
              </a:ln>
              <a:solidFill>
                <a:srgbClr val="000000"/>
              </a:solidFill>
              <a:effectLst/>
              <a:latin typeface="Arial" panose="020B0604020202020204" pitchFamily="34" charset="0"/>
              <a:ea typeface="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BB333309-5BFA-44B6-8E60-0F84B0BF3A07}"/>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1" name="Rectangle 6">
            <a:extLst>
              <a:ext uri="{FF2B5EF4-FFF2-40B4-BE49-F238E27FC236}">
                <a16:creationId xmlns:a16="http://schemas.microsoft.com/office/drawing/2014/main" id="{9CFDC5BF-413C-46D8-BC82-5CFB9BDF1CA8}"/>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2" name="Rectangle 7">
            <a:extLst>
              <a:ext uri="{FF2B5EF4-FFF2-40B4-BE49-F238E27FC236}">
                <a16:creationId xmlns:a16="http://schemas.microsoft.com/office/drawing/2014/main" id="{E7F448D1-E125-416A-9F74-B910963D8870}"/>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3" name="Rectangle 8">
            <a:extLst>
              <a:ext uri="{FF2B5EF4-FFF2-40B4-BE49-F238E27FC236}">
                <a16:creationId xmlns:a16="http://schemas.microsoft.com/office/drawing/2014/main" id="{E94EBB35-C6C9-4A6C-9B75-EACB1A945E51}"/>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559981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000" dirty="0" err="1"/>
              <a:t>In</a:t>
            </a:r>
            <a:r>
              <a:rPr lang="ko-KR" altLang="ko-KR" sz="2000" dirty="0"/>
              <a:t> </a:t>
            </a:r>
            <a:r>
              <a:rPr lang="ko-KR" altLang="ko-KR" sz="2000" dirty="0" err="1"/>
              <a:t>a</a:t>
            </a:r>
            <a:r>
              <a:rPr lang="ko-KR" altLang="ko-KR" sz="2000" dirty="0"/>
              <a:t> </a:t>
            </a:r>
            <a:r>
              <a:rPr lang="ko-KR" altLang="ko-KR" sz="2000" dirty="0" err="1"/>
              <a:t>nutshell</a:t>
            </a:r>
            <a:r>
              <a:rPr lang="ko-KR" altLang="ko-KR" sz="2000" dirty="0"/>
              <a:t>, </a:t>
            </a:r>
            <a:r>
              <a:rPr lang="ko-KR" altLang="ko-KR" sz="2000" dirty="0" err="1"/>
              <a:t>Chat</a:t>
            </a:r>
            <a:r>
              <a:rPr lang="ko-KR" altLang="ko-KR" sz="2000" dirty="0"/>
              <a:t> GPT </a:t>
            </a:r>
            <a:r>
              <a:rPr lang="ko-KR" altLang="ko-KR" sz="2000" dirty="0" err="1"/>
              <a:t>is</a:t>
            </a:r>
            <a:r>
              <a:rPr lang="ko-KR" altLang="ko-KR" sz="2000" dirty="0"/>
              <a:t> </a:t>
            </a:r>
            <a:r>
              <a:rPr lang="ko-KR" altLang="ko-KR" sz="2000" dirty="0" err="1"/>
              <a:t>an</a:t>
            </a:r>
            <a:r>
              <a:rPr lang="ko-KR" altLang="ko-KR" sz="2000" dirty="0"/>
              <a:t> </a:t>
            </a:r>
            <a:endParaRPr lang="en-US" altLang="ko-KR" sz="2000" dirty="0"/>
          </a:p>
          <a:p>
            <a:endParaRPr lang="ko-KR" altLang="ko-KR" sz="2000" dirty="0"/>
          </a:p>
          <a:p>
            <a:pPr marL="457200" lvl="1" indent="0">
              <a:buNone/>
            </a:pPr>
            <a:r>
              <a:rPr lang="ko-KR" altLang="ko-KR" sz="2000" dirty="0" err="1"/>
              <a:t>artificial</a:t>
            </a:r>
            <a:r>
              <a:rPr lang="ko-KR" altLang="ko-KR" sz="2000" dirty="0"/>
              <a:t> </a:t>
            </a:r>
            <a:r>
              <a:rPr lang="ko-KR" altLang="ko-KR" sz="2000" dirty="0" err="1"/>
              <a:t>intelligence</a:t>
            </a:r>
            <a:r>
              <a:rPr lang="ko-KR" altLang="ko-KR" sz="2000" dirty="0"/>
              <a:t> (AI) </a:t>
            </a:r>
            <a:r>
              <a:rPr lang="ko-KR" altLang="ko-KR" sz="2000" dirty="0" err="1"/>
              <a:t>content</a:t>
            </a:r>
            <a:r>
              <a:rPr lang="ko-KR" altLang="ko-KR" sz="2000" dirty="0"/>
              <a:t> </a:t>
            </a:r>
            <a:r>
              <a:rPr lang="ko-KR" altLang="ko-KR" sz="2000" dirty="0" err="1"/>
              <a:t>generator</a:t>
            </a:r>
            <a:r>
              <a:rPr lang="ko-KR" altLang="ko-KR" sz="2000" dirty="0"/>
              <a:t> </a:t>
            </a:r>
            <a:endParaRPr lang="en-US" altLang="ko-KR" sz="2000" dirty="0"/>
          </a:p>
          <a:p>
            <a:pPr marL="457200" lvl="1" indent="0">
              <a:buNone/>
            </a:pPr>
            <a:endParaRPr lang="ko-KR" altLang="ko-KR" sz="2000" dirty="0">
              <a:highlight>
                <a:srgbClr val="C0C0C0"/>
              </a:highlight>
            </a:endParaRPr>
          </a:p>
          <a:p>
            <a:pPr marL="457200" lvl="1" indent="0">
              <a:buNone/>
            </a:pPr>
            <a:r>
              <a:rPr lang="ko-KR" altLang="ko-KR" sz="2000" dirty="0" err="1"/>
              <a:t>that</a:t>
            </a:r>
            <a:r>
              <a:rPr lang="ko-KR" altLang="ko-KR" sz="2000" dirty="0"/>
              <a:t> </a:t>
            </a:r>
            <a:r>
              <a:rPr lang="ko-KR" altLang="ko-KR" sz="3200" dirty="0" err="1">
                <a:solidFill>
                  <a:schemeClr val="accent5">
                    <a:lumMod val="50000"/>
                  </a:schemeClr>
                </a:solidFill>
                <a:highlight>
                  <a:srgbClr val="FFFF00"/>
                </a:highlight>
              </a:rPr>
              <a:t>semi-autonomously</a:t>
            </a:r>
            <a:r>
              <a:rPr lang="ko-KR" altLang="ko-KR" sz="2000" dirty="0"/>
              <a:t> </a:t>
            </a:r>
            <a:r>
              <a:rPr lang="ko-KR" altLang="ko-KR" sz="2000" dirty="0" err="1"/>
              <a:t>creates</a:t>
            </a:r>
            <a:r>
              <a:rPr lang="ko-KR" altLang="ko-KR" sz="2000" dirty="0"/>
              <a:t> </a:t>
            </a:r>
            <a:r>
              <a:rPr lang="ko-KR" altLang="ko-KR" sz="2000" dirty="0" err="1"/>
              <a:t>phrases</a:t>
            </a:r>
            <a:r>
              <a:rPr lang="ko-KR" altLang="ko-KR" sz="2000" dirty="0"/>
              <a:t> and </a:t>
            </a:r>
            <a:r>
              <a:rPr lang="ko-KR" altLang="ko-KR" sz="2000" dirty="0" err="1"/>
              <a:t>articles</a:t>
            </a:r>
            <a:r>
              <a:rPr lang="ko-KR" altLang="ko-KR" sz="2000" dirty="0"/>
              <a:t> </a:t>
            </a:r>
            <a:endParaRPr lang="en-US" altLang="ko-KR" sz="2000" dirty="0"/>
          </a:p>
          <a:p>
            <a:pPr marL="457200" lvl="1" indent="0">
              <a:buNone/>
            </a:pPr>
            <a:endParaRPr lang="en-US" altLang="ko-KR" sz="2000" dirty="0"/>
          </a:p>
          <a:p>
            <a:pPr marL="457200" lvl="1" indent="0">
              <a:buNone/>
            </a:pPr>
            <a:r>
              <a:rPr lang="ko-KR" altLang="ko-KR" sz="2000" dirty="0" err="1"/>
              <a:t>based</a:t>
            </a:r>
            <a:r>
              <a:rPr lang="ko-KR" altLang="ko-KR" sz="2000" dirty="0"/>
              <a:t> </a:t>
            </a:r>
            <a:r>
              <a:rPr lang="ko-KR" altLang="ko-KR" sz="2000" dirty="0" err="1"/>
              <a:t>on</a:t>
            </a:r>
            <a:r>
              <a:rPr lang="ko-KR" altLang="ko-KR" sz="2000" dirty="0"/>
              <a:t> </a:t>
            </a:r>
            <a:r>
              <a:rPr lang="ko-KR" altLang="ko-KR" sz="2000" dirty="0" err="1"/>
              <a:t>user</a:t>
            </a:r>
            <a:r>
              <a:rPr lang="ko-KR" altLang="ko-KR" sz="2000" dirty="0"/>
              <a:t> </a:t>
            </a:r>
            <a:r>
              <a:rPr lang="ko-KR" altLang="ko-KR" sz="2000" dirty="0" err="1"/>
              <a:t>input</a:t>
            </a:r>
            <a:r>
              <a:rPr lang="ko-KR" altLang="ko-KR" sz="2000" dirty="0"/>
              <a:t>.</a:t>
            </a:r>
            <a:r>
              <a:rPr lang="en-US" altLang="ko-KR" sz="2000" dirty="0"/>
              <a:t> </a:t>
            </a:r>
          </a:p>
          <a:p>
            <a:endParaRPr lang="ko-KR" altLang="en-US" dirty="0"/>
          </a:p>
        </p:txBody>
      </p:sp>
    </p:spTree>
    <p:extLst>
      <p:ext uri="{BB962C8B-B14F-4D97-AF65-F5344CB8AC3E}">
        <p14:creationId xmlns:p14="http://schemas.microsoft.com/office/powerpoint/2010/main" val="1709399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finition &#10;Example &#10;Autologous &#10;Refers to the process involving the use of &#10;a person's own tissues or cells. It's &#10;commonly used in medical procedures &#10;like autologous transfusions or grafts, &#10;where the donor and recipient are the &#10;same person. &#10;Mostly used in medical and biological &#10;contexts. &#10;An autologous blood transfusion is a &#10;procedure where a person receives their &#10;own blood, reducing the risk of many &#10;infectious complications associated with &#10;allogenic (from a different person) blood &#10;transfusions. &#10;Refers to a process or device that &#10;operates independently with little or no &#10;human control. It's commonly used in the &#10;context of machines, systems or &#10;processes that can operate without direct &#10;human intervention. &#10;Broadly used in technology, engineering, &#10;computing, and other fields where &#10;machinery and processes can function &#10;independently. &#10;An automatic door is a door that opens &#10;automatically when a person approaches &#10;it and closes once the person has passed &#10;through. ">
            <a:extLst>
              <a:ext uri="{FF2B5EF4-FFF2-40B4-BE49-F238E27FC236}">
                <a16:creationId xmlns:a16="http://schemas.microsoft.com/office/drawing/2014/main" id="{8E0A50F0-9B27-4D75-BD82-CC8DB52C80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5464" y="365125"/>
            <a:ext cx="9646000" cy="645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391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8793DC4-7BB1-47E1-B91F-B101F6158A2F}"/>
              </a:ext>
            </a:extLst>
          </p:cNvPr>
          <p:cNvSpPr>
            <a:spLocks noGrp="1"/>
          </p:cNvSpPr>
          <p:nvPr>
            <p:ph idx="1"/>
          </p:nvPr>
        </p:nvSpPr>
        <p:spPr/>
        <p:txBody>
          <a:bodyPr/>
          <a:lstStyle/>
          <a:p>
            <a:r>
              <a:rPr lang="ko-KR" altLang="ko-KR" b="1" dirty="0"/>
              <a:t>"</a:t>
            </a:r>
            <a:r>
              <a:rPr lang="ko-KR" altLang="ko-KR" b="1" dirty="0" err="1"/>
              <a:t>Autonomously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the</a:t>
            </a:r>
            <a:r>
              <a:rPr lang="ko-KR" altLang="ko-KR" sz="1000" dirty="0"/>
              <a:t> </a:t>
            </a:r>
            <a:r>
              <a:rPr lang="ko-KR" altLang="ko-KR" sz="1000" dirty="0" err="1"/>
              <a:t>ability</a:t>
            </a:r>
            <a:r>
              <a:rPr lang="ko-KR" altLang="ko-KR" sz="1000" dirty="0"/>
              <a:t> of </a:t>
            </a:r>
            <a:r>
              <a:rPr lang="ko-KR" altLang="ko-KR" sz="1000" dirty="0" err="1"/>
              <a:t>a</a:t>
            </a:r>
            <a:r>
              <a:rPr lang="ko-KR" altLang="ko-KR" sz="1000" dirty="0"/>
              <a:t> </a:t>
            </a:r>
            <a:r>
              <a:rPr lang="ko-KR" altLang="ko-KR" sz="1000" dirty="0" err="1"/>
              <a:t>system</a:t>
            </a:r>
            <a:r>
              <a:rPr lang="ko-KR" altLang="ko-KR" sz="1000" dirty="0"/>
              <a:t> </a:t>
            </a:r>
            <a:r>
              <a:rPr lang="ko-KR" altLang="ko-KR" sz="1000" dirty="0" err="1"/>
              <a:t>or</a:t>
            </a:r>
            <a:r>
              <a:rPr lang="ko-KR" altLang="ko-KR" sz="1000" dirty="0"/>
              <a:t> </a:t>
            </a:r>
            <a:r>
              <a:rPr lang="ko-KR" altLang="ko-KR" sz="1000" dirty="0" err="1"/>
              <a:t>entity</a:t>
            </a:r>
            <a:r>
              <a:rPr lang="ko-KR" altLang="ko-KR" sz="1000" dirty="0"/>
              <a:t> </a:t>
            </a:r>
            <a:r>
              <a:rPr lang="ko-KR" altLang="ko-KR" sz="1000" dirty="0" err="1"/>
              <a:t>to</a:t>
            </a:r>
            <a:r>
              <a:rPr lang="ko-KR" altLang="ko-KR" sz="1000" dirty="0"/>
              <a:t> </a:t>
            </a:r>
            <a:r>
              <a:rPr lang="ko-KR" altLang="ko-KR" sz="1000" dirty="0" err="1"/>
              <a:t>act</a:t>
            </a:r>
            <a:r>
              <a:rPr lang="ko-KR" altLang="ko-KR" sz="1000" dirty="0"/>
              <a:t>, </a:t>
            </a:r>
            <a:r>
              <a:rPr lang="ko-KR" altLang="ko-KR" sz="1000" dirty="0" err="1"/>
              <a:t>function</a:t>
            </a:r>
            <a:r>
              <a:rPr lang="ko-KR" altLang="ko-KR" sz="1000" dirty="0"/>
              <a:t>, </a:t>
            </a:r>
            <a:r>
              <a:rPr lang="ko-KR" altLang="ko-KR" sz="1000" dirty="0" err="1"/>
              <a:t>or</a:t>
            </a:r>
            <a:r>
              <a:rPr lang="ko-KR" altLang="ko-KR" sz="1000" dirty="0"/>
              <a:t> </a:t>
            </a:r>
            <a:r>
              <a:rPr lang="ko-KR" altLang="ko-KR" sz="1000" u="sng" dirty="0" err="1"/>
              <a:t>make</a:t>
            </a:r>
            <a:r>
              <a:rPr lang="ko-KR" altLang="ko-KR" sz="1000" u="sng" dirty="0"/>
              <a:t> </a:t>
            </a:r>
            <a:r>
              <a:rPr lang="ko-KR" altLang="ko-KR" sz="1000" u="sng" dirty="0" err="1"/>
              <a:t>decisions</a:t>
            </a:r>
            <a:r>
              <a:rPr lang="ko-KR" altLang="ko-KR" sz="1000" u="sng" dirty="0"/>
              <a:t> </a:t>
            </a:r>
            <a:r>
              <a:rPr lang="ko-KR" altLang="ko-KR" sz="1000" u="sng" dirty="0" err="1"/>
              <a:t>independently</a:t>
            </a:r>
            <a:r>
              <a:rPr lang="ko-KR" altLang="ko-KR" sz="1000" dirty="0"/>
              <a:t>, </a:t>
            </a:r>
            <a:r>
              <a:rPr lang="ko-KR" altLang="ko-KR" sz="1000" dirty="0" err="1"/>
              <a:t>without</a:t>
            </a:r>
            <a:r>
              <a:rPr lang="ko-KR" altLang="ko-KR" sz="1000" dirty="0"/>
              <a:t> </a:t>
            </a:r>
            <a:r>
              <a:rPr lang="ko-KR" altLang="ko-KR" sz="1000" dirty="0" err="1"/>
              <a:t>external</a:t>
            </a:r>
            <a:r>
              <a:rPr lang="ko-KR" altLang="ko-KR" sz="1000" dirty="0"/>
              <a:t> </a:t>
            </a:r>
            <a:r>
              <a:rPr lang="ko-KR" altLang="ko-KR" sz="1000" dirty="0" err="1"/>
              <a:t>control</a:t>
            </a:r>
            <a:r>
              <a:rPr lang="ko-KR" altLang="ko-KR" sz="1000" dirty="0"/>
              <a:t> </a:t>
            </a:r>
            <a:r>
              <a:rPr lang="ko-KR" altLang="ko-KR" sz="1000" dirty="0" err="1"/>
              <a:t>or</a:t>
            </a:r>
            <a:r>
              <a:rPr lang="ko-KR" altLang="ko-KR" sz="1000" dirty="0"/>
              <a:t> </a:t>
            </a:r>
            <a:r>
              <a:rPr lang="ko-KR" altLang="ko-KR" sz="1000" dirty="0" err="1"/>
              <a:t>influence</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self-governance</a:t>
            </a:r>
            <a:r>
              <a:rPr lang="ko-KR" altLang="ko-KR" sz="1000" dirty="0"/>
              <a:t> </a:t>
            </a:r>
            <a:r>
              <a:rPr lang="ko-KR" altLang="ko-KR" sz="1000" dirty="0" err="1"/>
              <a:t>or</a:t>
            </a:r>
            <a:r>
              <a:rPr lang="ko-KR" altLang="ko-KR" sz="1000" dirty="0"/>
              <a:t> </a:t>
            </a:r>
            <a:r>
              <a:rPr lang="ko-KR" altLang="ko-KR" sz="1000" dirty="0" err="1"/>
              <a:t>self-direction</a:t>
            </a:r>
            <a:r>
              <a:rPr lang="ko-KR" altLang="ko-KR" sz="1000" dirty="0"/>
              <a:t>.</a:t>
            </a:r>
            <a:r>
              <a:rPr lang="en-US" altLang="ko-KR" sz="1000" dirty="0"/>
              <a:t>    </a:t>
            </a:r>
            <a:r>
              <a:rPr lang="en-US" altLang="ko-KR" dirty="0"/>
              <a:t>Car</a:t>
            </a:r>
          </a:p>
          <a:p>
            <a:endParaRPr lang="en-US" altLang="ko-KR" dirty="0"/>
          </a:p>
          <a:p>
            <a:r>
              <a:rPr lang="ko-KR" altLang="en-US" b="1" dirty="0"/>
              <a:t>“</a:t>
            </a:r>
            <a:r>
              <a:rPr lang="en-US" altLang="ko-KR" b="1" dirty="0"/>
              <a:t>A</a:t>
            </a:r>
            <a:r>
              <a:rPr lang="ko-KR" altLang="ko-KR" b="1" dirty="0" err="1"/>
              <a:t>utomatically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a</a:t>
            </a:r>
            <a:r>
              <a:rPr lang="ko-KR" altLang="ko-KR" sz="1000" dirty="0"/>
              <a:t> </a:t>
            </a:r>
            <a:r>
              <a:rPr lang="ko-KR" altLang="ko-KR" sz="1000" dirty="0" err="1"/>
              <a:t>process</a:t>
            </a:r>
            <a:r>
              <a:rPr lang="ko-KR" altLang="ko-KR" sz="1000" dirty="0"/>
              <a:t> </a:t>
            </a:r>
            <a:r>
              <a:rPr lang="ko-KR" altLang="ko-KR" sz="1000" dirty="0" err="1"/>
              <a:t>or</a:t>
            </a:r>
            <a:r>
              <a:rPr lang="ko-KR" altLang="ko-KR" sz="1000" dirty="0"/>
              <a:t> </a:t>
            </a:r>
            <a:r>
              <a:rPr lang="ko-KR" altLang="ko-KR" sz="1000" dirty="0" err="1"/>
              <a:t>action</a:t>
            </a:r>
            <a:r>
              <a:rPr lang="ko-KR" altLang="ko-KR" sz="1000" dirty="0"/>
              <a:t> </a:t>
            </a:r>
            <a:r>
              <a:rPr lang="ko-KR" altLang="ko-KR" sz="1000" dirty="0" err="1"/>
              <a:t>that</a:t>
            </a:r>
            <a:r>
              <a:rPr lang="ko-KR" altLang="ko-KR" sz="1000" dirty="0"/>
              <a:t> </a:t>
            </a:r>
            <a:r>
              <a:rPr lang="ko-KR" altLang="ko-KR" sz="1000" dirty="0" err="1"/>
              <a:t>occurs</a:t>
            </a:r>
            <a:r>
              <a:rPr lang="ko-KR" altLang="ko-KR" sz="1000" dirty="0"/>
              <a:t> </a:t>
            </a:r>
            <a:r>
              <a:rPr lang="ko-KR" altLang="ko-KR" sz="1000" dirty="0" err="1"/>
              <a:t>without</a:t>
            </a:r>
            <a:r>
              <a:rPr lang="ko-KR" altLang="ko-KR" sz="1000" dirty="0"/>
              <a:t> </a:t>
            </a:r>
            <a:r>
              <a:rPr lang="ko-KR" altLang="ko-KR" sz="1000" dirty="0" err="1"/>
              <a:t>manual</a:t>
            </a:r>
            <a:r>
              <a:rPr lang="ko-KR" altLang="ko-KR" sz="1000" dirty="0"/>
              <a:t> </a:t>
            </a:r>
            <a:r>
              <a:rPr lang="ko-KR" altLang="ko-KR" sz="1000" dirty="0" err="1"/>
              <a:t>intervention</a:t>
            </a:r>
            <a:r>
              <a:rPr lang="ko-KR" altLang="ko-KR" sz="1000" dirty="0"/>
              <a:t> </a:t>
            </a:r>
            <a:r>
              <a:rPr lang="ko-KR" altLang="ko-KR" sz="1000" dirty="0" err="1"/>
              <a:t>or</a:t>
            </a:r>
            <a:r>
              <a:rPr lang="ko-KR" altLang="ko-KR" sz="1000" dirty="0"/>
              <a:t> </a:t>
            </a:r>
            <a:r>
              <a:rPr lang="ko-KR" altLang="ko-KR" sz="1000" dirty="0" err="1"/>
              <a:t>human</a:t>
            </a:r>
            <a:r>
              <a:rPr lang="ko-KR" altLang="ko-KR" sz="1000" dirty="0"/>
              <a:t> </a:t>
            </a:r>
            <a:r>
              <a:rPr lang="ko-KR" altLang="ko-KR" sz="1000" dirty="0" err="1"/>
              <a:t>effort</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the</a:t>
            </a:r>
            <a:r>
              <a:rPr lang="ko-KR" altLang="ko-KR" sz="1000" dirty="0"/>
              <a:t> </a:t>
            </a:r>
            <a:r>
              <a:rPr lang="ko-KR" altLang="ko-KR" sz="1000" dirty="0" err="1"/>
              <a:t>use</a:t>
            </a:r>
            <a:r>
              <a:rPr lang="ko-KR" altLang="ko-KR" sz="1000" dirty="0"/>
              <a:t> of </a:t>
            </a:r>
            <a:r>
              <a:rPr lang="ko-KR" altLang="ko-KR" sz="1000" dirty="0" err="1"/>
              <a:t>mechanisms</a:t>
            </a:r>
            <a:r>
              <a:rPr lang="ko-KR" altLang="ko-KR" sz="1000" dirty="0"/>
              <a:t>, </a:t>
            </a:r>
            <a:r>
              <a:rPr lang="ko-KR" altLang="ko-KR" sz="1000" dirty="0" err="1"/>
              <a:t>sensors</a:t>
            </a:r>
            <a:r>
              <a:rPr lang="ko-KR" altLang="ko-KR" sz="1000" dirty="0"/>
              <a:t>, </a:t>
            </a:r>
            <a:r>
              <a:rPr lang="ko-KR" altLang="ko-KR" sz="1000" dirty="0" err="1"/>
              <a:t>or</a:t>
            </a:r>
            <a:r>
              <a:rPr lang="ko-KR" altLang="ko-KR" sz="1000" dirty="0"/>
              <a:t> </a:t>
            </a:r>
            <a:r>
              <a:rPr lang="ko-KR" altLang="ko-KR" sz="1000" u="sng" dirty="0" err="1"/>
              <a:t>predefined</a:t>
            </a:r>
            <a:r>
              <a:rPr lang="ko-KR" altLang="ko-KR" sz="1000" u="sng" dirty="0"/>
              <a:t> </a:t>
            </a:r>
            <a:r>
              <a:rPr lang="ko-KR" altLang="ko-KR" sz="1000" u="sng" dirty="0" err="1"/>
              <a:t>rules</a:t>
            </a:r>
            <a:r>
              <a:rPr lang="ko-KR" altLang="ko-KR" sz="1000" u="sng" dirty="0"/>
              <a:t> </a:t>
            </a:r>
            <a:r>
              <a:rPr lang="ko-KR" altLang="ko-KR" sz="1000" u="sng" dirty="0" err="1"/>
              <a:t>to</a:t>
            </a:r>
            <a:r>
              <a:rPr lang="ko-KR" altLang="ko-KR" sz="1000" u="sng" dirty="0"/>
              <a:t> </a:t>
            </a:r>
            <a:r>
              <a:rPr lang="ko-KR" altLang="ko-KR" sz="1000" u="sng" dirty="0" err="1"/>
              <a:t>perform</a:t>
            </a:r>
            <a:r>
              <a:rPr lang="ko-KR" altLang="ko-KR" sz="1000" u="sng" dirty="0"/>
              <a:t> </a:t>
            </a:r>
            <a:r>
              <a:rPr lang="ko-KR" altLang="ko-KR" sz="1000" u="sng" dirty="0" err="1"/>
              <a:t>tasks</a:t>
            </a:r>
            <a:r>
              <a:rPr lang="ko-KR" altLang="ko-KR" sz="1000" dirty="0"/>
              <a:t> </a:t>
            </a:r>
            <a:r>
              <a:rPr lang="ko-KR" altLang="ko-KR" sz="1000" dirty="0" err="1"/>
              <a:t>or</a:t>
            </a:r>
            <a:r>
              <a:rPr lang="ko-KR" altLang="ko-KR" sz="1000" dirty="0"/>
              <a:t> </a:t>
            </a:r>
            <a:r>
              <a:rPr lang="ko-KR" altLang="ko-KR" sz="1000" dirty="0" err="1"/>
              <a:t>execute</a:t>
            </a:r>
            <a:r>
              <a:rPr lang="ko-KR" altLang="ko-KR" sz="1000" dirty="0"/>
              <a:t> </a:t>
            </a:r>
            <a:r>
              <a:rPr lang="ko-KR" altLang="ko-KR" sz="1000" dirty="0" err="1"/>
              <a:t>actions</a:t>
            </a:r>
            <a:r>
              <a:rPr lang="ko-KR" altLang="ko-KR" sz="1000" dirty="0"/>
              <a:t>.</a:t>
            </a:r>
            <a:r>
              <a:rPr lang="en-US" altLang="ko-KR" sz="1000" dirty="0"/>
              <a:t> </a:t>
            </a:r>
            <a:r>
              <a:rPr lang="ko-KR" altLang="ko-KR" dirty="0" err="1"/>
              <a:t>automatic</a:t>
            </a:r>
            <a:r>
              <a:rPr lang="ko-KR" altLang="ko-KR" dirty="0"/>
              <a:t> </a:t>
            </a:r>
            <a:r>
              <a:rPr lang="ko-KR" altLang="ko-KR" dirty="0" err="1"/>
              <a:t>washing</a:t>
            </a:r>
            <a:r>
              <a:rPr lang="ko-KR" altLang="ko-KR" dirty="0"/>
              <a:t> </a:t>
            </a:r>
            <a:r>
              <a:rPr lang="ko-KR" altLang="ko-KR" dirty="0" err="1"/>
              <a:t>machine</a:t>
            </a:r>
            <a:endParaRPr lang="ko-KR" altLang="en-US" dirty="0"/>
          </a:p>
        </p:txBody>
      </p:sp>
    </p:spTree>
    <p:extLst>
      <p:ext uri="{BB962C8B-B14F-4D97-AF65-F5344CB8AC3E}">
        <p14:creationId xmlns:p14="http://schemas.microsoft.com/office/powerpoint/2010/main" val="1420408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차바 &#10;0 emergence &#10;창발(創發)또는 떠오름 현상은 하위 계층(구성 요식에는 없는 특성이나 &#10;행동이 상위 계층(전체 구조)에서 자발적으로 돌연히 출현하는 현상이다. &#10;또한 불시에 솟아나는 특성을 창발성(emergent property) 또는 이머전 &#10;스(emergence)라고도 부른다. 자기조식화 현상, 복잡계 과학과 관련이 &#10;깊다.” &#10;한국어 위귀택과에시 인용 ">
            <a:extLst>
              <a:ext uri="{FF2B5EF4-FFF2-40B4-BE49-F238E27FC236}">
                <a16:creationId xmlns:a16="http://schemas.microsoft.com/office/drawing/2014/main" id="{06F6C1ED-A83C-4632-AC3F-D3F043811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445" y="480270"/>
            <a:ext cx="6076950" cy="340995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AABFE79-0F16-44B4-8648-79B24C263BD1}"/>
              </a:ext>
            </a:extLst>
          </p:cNvPr>
          <p:cNvSpPr/>
          <p:nvPr/>
        </p:nvSpPr>
        <p:spPr>
          <a:xfrm>
            <a:off x="2425816" y="5933990"/>
            <a:ext cx="7340367" cy="700192"/>
          </a:xfrm>
          <a:prstGeom prst="rect">
            <a:avLst/>
          </a:prstGeom>
        </p:spPr>
        <p:txBody>
          <a:bodyPr wrap="square">
            <a:spAutoFit/>
          </a:bodyPr>
          <a:lstStyle/>
          <a:p>
            <a:pPr marL="342900" marR="0">
              <a:spcBef>
                <a:spcPts val="0"/>
              </a:spcBef>
              <a:spcAft>
                <a:spcPts val="0"/>
              </a:spcAft>
            </a:pPr>
            <a:r>
              <a:rPr lang="ko-KR" altLang="ko-KR" sz="1050" dirty="0" err="1">
                <a:solidFill>
                  <a:srgbClr val="111111"/>
                </a:solidFill>
                <a:ea typeface="Arial" panose="020B0604020202020204" pitchFamily="34" charset="0"/>
              </a:rPr>
              <a:t>Emergent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properties</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arise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when</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the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interaction</a:t>
            </a:r>
            <a:r>
              <a:rPr lang="ko-KR" altLang="ko-KR" sz="1050" dirty="0">
                <a:solidFill>
                  <a:srgbClr val="111111"/>
                </a:solidFill>
                <a:ea typeface="Arial" panose="020B0604020202020204" pitchFamily="34" charset="0"/>
              </a:rPr>
              <a:t> of </a:t>
            </a:r>
            <a:r>
              <a:rPr lang="ko-KR" altLang="ko-KR" sz="1050" dirty="0" err="1">
                <a:solidFill>
                  <a:srgbClr val="111111"/>
                </a:solidFill>
                <a:ea typeface="Arial" panose="020B0604020202020204" pitchFamily="34" charset="0"/>
              </a:rPr>
              <a:t>individual</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component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produce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new</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functions</a:t>
            </a:r>
            <a:endParaRPr lang="ko-KR" altLang="ko-KR" sz="1050" dirty="0">
              <a:solidFill>
                <a:srgbClr val="111111"/>
              </a:solidFill>
              <a:ea typeface="Arial" panose="020B0604020202020204" pitchFamily="34" charset="0"/>
            </a:endParaRPr>
          </a:p>
          <a:p>
            <a:pPr marL="342900" fontAlgn="ctr">
              <a:buFont typeface="Arial" panose="020B0604020202020204" pitchFamily="34" charset="0"/>
              <a:buChar char="•"/>
            </a:pPr>
            <a:r>
              <a:rPr lang="ko-KR" altLang="ko-KR" sz="1050" i="1" dirty="0">
                <a:solidFill>
                  <a:srgbClr val="111111"/>
                </a:solidFill>
                <a:ea typeface="Arial" panose="020B0604020202020204" pitchFamily="34" charset="0"/>
              </a:rPr>
              <a:t>"The </a:t>
            </a:r>
            <a:r>
              <a:rPr lang="ko-KR" altLang="ko-KR" sz="1050" i="1" dirty="0" err="1">
                <a:solidFill>
                  <a:srgbClr val="111111"/>
                </a:solidFill>
                <a:ea typeface="Arial" panose="020B0604020202020204" pitchFamily="34" charset="0"/>
              </a:rPr>
              <a:t>whole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is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greater</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than</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sum</a:t>
            </a:r>
            <a:r>
              <a:rPr lang="ko-KR" altLang="ko-KR" sz="1050" i="1" dirty="0">
                <a:solidFill>
                  <a:srgbClr val="111111"/>
                </a:solidFill>
                <a:ea typeface="Arial" panose="020B0604020202020204" pitchFamily="34" charset="0"/>
              </a:rPr>
              <a:t> of </a:t>
            </a:r>
            <a:r>
              <a:rPr lang="ko-KR" altLang="ko-KR" sz="1050" i="1" dirty="0" err="1">
                <a:solidFill>
                  <a:srgbClr val="111111"/>
                </a:solidFill>
                <a:ea typeface="Arial" panose="020B0604020202020204" pitchFamily="34" charset="0"/>
              </a:rPr>
              <a:t>its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parts</a:t>
            </a:r>
            <a:r>
              <a:rPr lang="ko-KR" altLang="ko-KR" sz="1050" i="1" dirty="0">
                <a:solidFill>
                  <a:srgbClr val="111111"/>
                </a:solidFill>
                <a:ea typeface="Arial" panose="020B0604020202020204" pitchFamily="34" charset="0"/>
              </a:rPr>
              <a:t>”</a:t>
            </a:r>
            <a:r>
              <a:rPr lang="ko-KR" altLang="ko-KR" sz="1050" dirty="0">
                <a:solidFill>
                  <a:srgbClr val="111111"/>
                </a:solidFill>
                <a:ea typeface="Arial" panose="020B0604020202020204" pitchFamily="34" charset="0"/>
              </a:rPr>
              <a:t> – </a:t>
            </a:r>
            <a:r>
              <a:rPr lang="ko-KR" altLang="ko-KR" sz="1050" dirty="0" err="1">
                <a:solidFill>
                  <a:srgbClr val="111111"/>
                </a:solidFill>
                <a:ea typeface="Arial" panose="020B0604020202020204" pitchFamily="34" charset="0"/>
              </a:rPr>
              <a:t>Aristotle</a:t>
            </a:r>
            <a:endParaRPr lang="ko-KR" altLang="ko-KR" sz="1000" dirty="0">
              <a:solidFill>
                <a:srgbClr val="111111"/>
              </a:solidFill>
              <a:ea typeface="Calibri" panose="020F0502020204030204" pitchFamily="34" charset="0"/>
            </a:endParaRPr>
          </a:p>
          <a:p>
            <a:pPr marL="342900" marR="0">
              <a:spcBef>
                <a:spcPts val="0"/>
              </a:spcBef>
              <a:spcAft>
                <a:spcPts val="0"/>
              </a:spcAft>
            </a:pPr>
            <a:r>
              <a:rPr lang="en-US" altLang="ko-KR" sz="1000" dirty="0">
                <a:ea typeface="Calibri" panose="020F0502020204030204" pitchFamily="34" charset="0"/>
              </a:rPr>
              <a:t> </a:t>
            </a:r>
          </a:p>
          <a:p>
            <a:r>
              <a:rPr lang="ko-KR" altLang="ko-KR" sz="700" i="1" dirty="0">
                <a:solidFill>
                  <a:srgbClr val="595959"/>
                </a:solidFill>
                <a:ea typeface="Malgun Gothic" panose="020B0503020000020004" pitchFamily="50" charset="-127"/>
              </a:rPr>
              <a:t>출처</a:t>
            </a:r>
            <a:r>
              <a:rPr lang="ko-KR" altLang="ko-KR" sz="700" i="1" dirty="0">
                <a:solidFill>
                  <a:srgbClr val="595959"/>
                </a:solidFill>
                <a:ea typeface="Calibri" panose="020F0502020204030204" pitchFamily="34" charset="0"/>
              </a:rPr>
              <a:t>: &lt;</a:t>
            </a:r>
            <a:r>
              <a:rPr lang="ko-KR" altLang="ko-KR" sz="700" i="1" dirty="0">
                <a:solidFill>
                  <a:srgbClr val="595959"/>
                </a:solidFill>
                <a:ea typeface="Calibri" panose="020F0502020204030204" pitchFamily="34" charset="0"/>
                <a:hlinkClick r:id="rId3"/>
              </a:rPr>
              <a:t>https://ib.bioninja.com.au/standard-level/topic-1-cell-biology/11-introduction-to-cells/emergent-properties.html</a:t>
            </a:r>
            <a:r>
              <a:rPr lang="ko-KR" altLang="ko-KR" sz="700" i="1" dirty="0">
                <a:solidFill>
                  <a:srgbClr val="595959"/>
                </a:solidFill>
                <a:ea typeface="Calibri" panose="020F0502020204030204" pitchFamily="34" charset="0"/>
              </a:rPr>
              <a:t>&gt; </a:t>
            </a:r>
            <a:endParaRPr lang="ko-KR" altLang="ko-KR" sz="1000" dirty="0">
              <a:effectLst/>
              <a:ea typeface="Calibri" panose="020F0502020204030204" pitchFamily="34" charset="0"/>
            </a:endParaRPr>
          </a:p>
        </p:txBody>
      </p:sp>
      <p:pic>
        <p:nvPicPr>
          <p:cNvPr id="6" name="그림 5">
            <a:extLst>
              <a:ext uri="{FF2B5EF4-FFF2-40B4-BE49-F238E27FC236}">
                <a16:creationId xmlns:a16="http://schemas.microsoft.com/office/drawing/2014/main" id="{B7B4AEBC-0390-439F-B8D2-CD41374839E8}"/>
              </a:ext>
            </a:extLst>
          </p:cNvPr>
          <p:cNvPicPr>
            <a:picLocks noChangeAspect="1"/>
          </p:cNvPicPr>
          <p:nvPr/>
        </p:nvPicPr>
        <p:blipFill>
          <a:blip r:embed="rId4"/>
          <a:stretch>
            <a:fillRect/>
          </a:stretch>
        </p:blipFill>
        <p:spPr>
          <a:xfrm>
            <a:off x="4469745" y="3829662"/>
            <a:ext cx="2800350" cy="1581150"/>
          </a:xfrm>
          <a:prstGeom prst="rect">
            <a:avLst/>
          </a:prstGeom>
        </p:spPr>
      </p:pic>
    </p:spTree>
    <p:extLst>
      <p:ext uri="{BB962C8B-B14F-4D97-AF65-F5344CB8AC3E}">
        <p14:creationId xmlns:p14="http://schemas.microsoft.com/office/powerpoint/2010/main" val="1684445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ergen Propaty &#10;Behavior of Ant &#10;Colonies &#10;Consciousness &#10;Chemical Reactions &#10;Therrnodynamic &#10;Characteristics of &#10;Cities &#10;Diversity of &#10;Ecosysterns &#10;Behavior of Microbial &#10;Communities &#10;Function of Biological &#10;Molecules &#10;Social Phenornena &#10;Creation of &#10;Indvidual ants rave limited capacity for complex tasks, but the entire &#10;colony can perform surprisingly complex tasks. This group behavior can &#10;be sæn as an example of emergent properties. &#10;Indvidual neurons dorft contain complex information or ernotions, but &#10;rnany neurons working can generate complex emcRions_ This is &#10;an example of ernergelt properties in the human brain. &#10;The products of chemical reactions sometimes have a greater effect than a &#10;simple sum of the individual components, which is an example of &#10;errergent promies_ &#10;Therrnodynamic systems are examples of where new properties errage &#10;due to complex interactions between the comw-ænts_ &#10;Cities demonstrate several emergent properties due to the complex &#10;interactions of people _ &#10;The divåsity and complexity of ecosystems that canncn be explained by &#10;the characteristics of individual species alone is an example of exagent &#10;properties. &#10;The complex behavior pattems of microbial corrmunities that cant &#10;understood by individual microbes alone are examples of exagent &#10;properties. &#10;The complex functions of biological molecules, which cant be understood &#10;at the level of individual atoms or molecules are examples of exagent &#10;properties. &#10;Complex social phenornena that cant be explained individual human &#10;behaviors alone are examples of emergent properties. &#10;The creation of new that's more than just the sum of individual &#10;pieces of information is an example of energent properties. ">
            <a:extLst>
              <a:ext uri="{FF2B5EF4-FFF2-40B4-BE49-F238E27FC236}">
                <a16:creationId xmlns:a16="http://schemas.microsoft.com/office/drawing/2014/main" id="{BBAA482E-B22D-4EA6-8334-12E9250D8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71438"/>
            <a:ext cx="5943600" cy="671512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927B1C3D-CADE-44C3-8D60-DA2F6F533C84}"/>
              </a:ext>
            </a:extLst>
          </p:cNvPr>
          <p:cNvSpPr/>
          <p:nvPr/>
        </p:nvSpPr>
        <p:spPr>
          <a:xfrm>
            <a:off x="159391" y="271422"/>
            <a:ext cx="2860646" cy="954107"/>
          </a:xfrm>
          <a:prstGeom prst="rect">
            <a:avLst/>
          </a:prstGeom>
        </p:spPr>
        <p:txBody>
          <a:bodyPr wrap="square">
            <a:spAutoFit/>
          </a:bodyPr>
          <a:lstStyle/>
          <a:p>
            <a:pPr marL="342900" marR="0">
              <a:spcBef>
                <a:spcPts val="0"/>
              </a:spcBef>
              <a:spcAft>
                <a:spcPts val="0"/>
              </a:spcAft>
            </a:pPr>
            <a:r>
              <a:rPr lang="ko-KR" altLang="ko-KR" sz="2800" dirty="0" err="1">
                <a:solidFill>
                  <a:srgbClr val="111111"/>
                </a:solidFill>
                <a:ea typeface="Arial" panose="020B0604020202020204" pitchFamily="34" charset="0"/>
              </a:rPr>
              <a:t>Emergent</a:t>
            </a:r>
            <a:r>
              <a:rPr lang="ko-KR" altLang="ko-KR" sz="2800" dirty="0">
                <a:solidFill>
                  <a:srgbClr val="111111"/>
                </a:solidFill>
                <a:ea typeface="Arial" panose="020B0604020202020204" pitchFamily="34" charset="0"/>
              </a:rPr>
              <a:t> </a:t>
            </a:r>
            <a:r>
              <a:rPr lang="ko-KR" altLang="ko-KR" sz="2800" dirty="0" err="1">
                <a:solidFill>
                  <a:srgbClr val="111111"/>
                </a:solidFill>
                <a:ea typeface="Arial" panose="020B0604020202020204" pitchFamily="34" charset="0"/>
              </a:rPr>
              <a:t>properties</a:t>
            </a:r>
            <a:endParaRPr lang="ko-KR" altLang="ko-KR" sz="2400" dirty="0">
              <a:effectLst/>
              <a:ea typeface="Calibri" panose="020F0502020204030204" pitchFamily="34" charset="0"/>
            </a:endParaRPr>
          </a:p>
        </p:txBody>
      </p:sp>
      <p:graphicFrame>
        <p:nvGraphicFramePr>
          <p:cNvPr id="4" name="표 3">
            <a:extLst>
              <a:ext uri="{FF2B5EF4-FFF2-40B4-BE49-F238E27FC236}">
                <a16:creationId xmlns:a16="http://schemas.microsoft.com/office/drawing/2014/main" id="{F3CBD794-F790-4F2E-8A3C-9A72746B095B}"/>
              </a:ext>
            </a:extLst>
          </p:cNvPr>
          <p:cNvGraphicFramePr>
            <a:graphicFrameLocks noGrp="1"/>
          </p:cNvGraphicFramePr>
          <p:nvPr>
            <p:extLst>
              <p:ext uri="{D42A27DB-BD31-4B8C-83A1-F6EECF244321}">
                <p14:modId xmlns:p14="http://schemas.microsoft.com/office/powerpoint/2010/main" val="795873883"/>
              </p:ext>
            </p:extLst>
          </p:nvPr>
        </p:nvGraphicFramePr>
        <p:xfrm>
          <a:off x="9303391" y="271422"/>
          <a:ext cx="2650921" cy="6231675"/>
        </p:xfrm>
        <a:graphic>
          <a:graphicData uri="http://schemas.openxmlformats.org/drawingml/2006/table">
            <a:tbl>
              <a:tblPr/>
              <a:tblGrid>
                <a:gridCol w="1073791">
                  <a:extLst>
                    <a:ext uri="{9D8B030D-6E8A-4147-A177-3AD203B41FA5}">
                      <a16:colId xmlns:a16="http://schemas.microsoft.com/office/drawing/2014/main" val="1176463161"/>
                    </a:ext>
                  </a:extLst>
                </a:gridCol>
                <a:gridCol w="1577130">
                  <a:extLst>
                    <a:ext uri="{9D8B030D-6E8A-4147-A177-3AD203B41FA5}">
                      <a16:colId xmlns:a16="http://schemas.microsoft.com/office/drawing/2014/main" val="601757919"/>
                    </a:ext>
                  </a:extLst>
                </a:gridCol>
              </a:tblGrid>
              <a:tr h="342535">
                <a:tc>
                  <a:txBody>
                    <a:bodyPr/>
                    <a:lstStyle/>
                    <a:p>
                      <a:pPr marL="0" marR="0" fontAlgn="t">
                        <a:spcBef>
                          <a:spcPts val="0"/>
                        </a:spcBef>
                        <a:spcAft>
                          <a:spcPts val="0"/>
                        </a:spcAft>
                      </a:pPr>
                      <a:r>
                        <a:rPr lang="en-US" sz="800">
                          <a:effectLst/>
                          <a:ea typeface="Calibri" panose="020F0502020204030204" pitchFamily="34" charset="0"/>
                        </a:rPr>
                        <a:t>Emergent properties </a:t>
                      </a:r>
                      <a:r>
                        <a:rPr lang="ko-KR" sz="800">
                          <a:effectLst/>
                          <a:ea typeface="맑은 고딕" panose="020B0503020000020004" pitchFamily="50" charset="-127"/>
                        </a:rPr>
                        <a:t>창발성</a:t>
                      </a:r>
                      <a:endParaRPr lang="ko-KR" sz="800">
                        <a:effectLst/>
                      </a:endParaRP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설명</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35381593"/>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개미 군집의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개개의 개미는 복잡한 작업을 수행하는 능력이 제한적이지만, 전체 개미 군집은 놀랍도록 복잡한 작업을 수행한다. 이러한 집단 행동은 에머전트 속성의 한 예시로 볼 수 있다[1]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9955639"/>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인간의 의식</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뉴런에는 복잡한 </a:t>
                      </a:r>
                      <a:r>
                        <a:rPr lang="ko-KR" sz="900" dirty="0">
                          <a:solidFill>
                            <a:srgbClr val="000000"/>
                          </a:solidFill>
                          <a:effectLst/>
                          <a:ea typeface="맑은 고딕" panose="020B0503020000020004" pitchFamily="50" charset="-127"/>
                        </a:rPr>
                        <a:t>정보나 감정이 담겨 있지 않지만,</a:t>
                      </a:r>
                      <a:r>
                        <a:rPr lang="ko-KR" sz="800" dirty="0">
                          <a:solidFill>
                            <a:srgbClr val="000000"/>
                          </a:solidFill>
                          <a:effectLst/>
                          <a:ea typeface="맑은 고딕" panose="020B0503020000020004" pitchFamily="50" charset="-127"/>
                        </a:rPr>
                        <a:t> 수많은 뉴런이 협력하여 복잡한 감정을 생성하는 것이 가능하다. 이는 인간 두뇌에서의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9586643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화학 반응</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화학 반응의 결과물은 때때로 개별 성분의 단순한 합보다 큰 영향을 미치며, 이는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9083501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시스템은 각 구성 요소간 복잡한 상호 작용으로 인해 새로운 속성이 나타나는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0323695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도시의 특성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도시는 사람들의 복잡한 상호 작용으로 인해 여러 가지 에머전트 속성을 보인다[1][3]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7670316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생태계의 다양성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종의 특성만으로는 설명할 수 없는 생태계의 다양성과 복잡성은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582800"/>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미생물 집단의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미생물만으로는 이해할 수 없는 미생물 집단의 복잡한 행동 패턴은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78608594"/>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생체 분자의 기능</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원자나 분자 단위로는 이해할 수 없는 생체 분자의 복잡한 기능은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71437526"/>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사회 현상</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사람의 행동만으로는 설명할 수 없는 복잡한 사회 현상은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9262065"/>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지식의 창출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정보 조각들의 집합이 단순히 더해진 것 이상의 새로운 지식을 창출하는 것은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예시다[2]</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3282081"/>
                  </a:ext>
                </a:extLst>
              </a:tr>
            </a:tbl>
          </a:graphicData>
        </a:graphic>
      </p:graphicFrame>
    </p:spTree>
    <p:extLst>
      <p:ext uri="{BB962C8B-B14F-4D97-AF65-F5344CB8AC3E}">
        <p14:creationId xmlns:p14="http://schemas.microsoft.com/office/powerpoint/2010/main" val="239731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1780AD-239D-46AF-BD81-1040D993EB71}"/>
              </a:ext>
            </a:extLst>
          </p:cNvPr>
          <p:cNvSpPr>
            <a:spLocks noGrp="1"/>
          </p:cNvSpPr>
          <p:nvPr>
            <p:ph type="title"/>
          </p:nvPr>
        </p:nvSpPr>
        <p:spPr/>
        <p:txBody>
          <a:bodyPr/>
          <a:lstStyle/>
          <a:p>
            <a:r>
              <a:rPr lang="en-US" altLang="ko-KR" dirty="0"/>
              <a:t>Intelligence</a:t>
            </a:r>
            <a:endParaRPr lang="ko-KR" altLang="en-US" dirty="0"/>
          </a:p>
        </p:txBody>
      </p:sp>
      <p:sp>
        <p:nvSpPr>
          <p:cNvPr id="3" name="내용 개체 틀 2">
            <a:extLst>
              <a:ext uri="{FF2B5EF4-FFF2-40B4-BE49-F238E27FC236}">
                <a16:creationId xmlns:a16="http://schemas.microsoft.com/office/drawing/2014/main" id="{CD0B5B49-0CA6-4254-837A-2962086EE8D2}"/>
              </a:ext>
            </a:extLst>
          </p:cNvPr>
          <p:cNvSpPr>
            <a:spLocks noGrp="1"/>
          </p:cNvSpPr>
          <p:nvPr>
            <p:ph idx="1"/>
          </p:nvPr>
        </p:nvSpPr>
        <p:spPr/>
        <p:txBody>
          <a:bodyPr>
            <a:normAutofit fontScale="92500" lnSpcReduction="20000"/>
          </a:bodyPr>
          <a:lstStyle/>
          <a:p>
            <a:r>
              <a:rPr lang="ko-KR" altLang="ko-KR" dirty="0" err="1"/>
              <a:t>An</a:t>
            </a:r>
            <a:r>
              <a:rPr lang="ko-KR" altLang="ko-KR" dirty="0"/>
              <a:t> </a:t>
            </a:r>
            <a:r>
              <a:rPr lang="ko-KR" altLang="ko-KR" dirty="0" err="1"/>
              <a:t>emergent</a:t>
            </a:r>
            <a:r>
              <a:rPr lang="ko-KR" altLang="ko-KR" dirty="0"/>
              <a:t> </a:t>
            </a:r>
            <a:r>
              <a:rPr lang="ko-KR" altLang="ko-KR" dirty="0" err="1"/>
              <a:t>system’s</a:t>
            </a:r>
            <a:r>
              <a:rPr lang="ko-KR" altLang="ko-KR" dirty="0"/>
              <a:t> </a:t>
            </a:r>
            <a:r>
              <a:rPr lang="ko-KR" altLang="ko-KR" dirty="0" err="1"/>
              <a:t>ability</a:t>
            </a:r>
            <a:endParaRPr lang="en-US" altLang="ko-KR" dirty="0"/>
          </a:p>
          <a:p>
            <a:pPr marL="0" indent="0">
              <a:buNone/>
            </a:pPr>
            <a:r>
              <a:rPr lang="ko-KR" altLang="ko-KR" dirty="0"/>
              <a:t> </a:t>
            </a:r>
          </a:p>
          <a:p>
            <a:pPr lvl="1"/>
            <a:r>
              <a:rPr lang="ko-KR" altLang="ko-KR" sz="1200" dirty="0" err="1"/>
              <a:t>to</a:t>
            </a:r>
            <a:r>
              <a:rPr lang="ko-KR" altLang="ko-KR" sz="1200" dirty="0"/>
              <a:t> </a:t>
            </a:r>
            <a:r>
              <a:rPr lang="ko-KR" altLang="ko-KR" sz="1200" dirty="0" err="1"/>
              <a:t>respond</a:t>
            </a:r>
            <a:r>
              <a:rPr lang="ko-KR" altLang="ko-KR" sz="1200" dirty="0"/>
              <a:t> </a:t>
            </a:r>
            <a:r>
              <a:rPr lang="ko-KR" altLang="ko-KR" sz="1200" dirty="0" err="1"/>
              <a:t>to</a:t>
            </a:r>
            <a:r>
              <a:rPr lang="ko-KR" altLang="ko-KR" sz="1200" dirty="0"/>
              <a:t> </a:t>
            </a:r>
            <a:r>
              <a:rPr lang="ko-KR" altLang="ko-KR" sz="1200" dirty="0" err="1"/>
              <a:t>its</a:t>
            </a:r>
            <a:r>
              <a:rPr lang="ko-KR" altLang="ko-KR" sz="1200" dirty="0"/>
              <a:t> </a:t>
            </a:r>
            <a:r>
              <a:rPr lang="ko-KR" altLang="ko-KR" sz="1200" dirty="0" err="1"/>
              <a:t>environment</a:t>
            </a:r>
            <a:r>
              <a:rPr lang="ko-KR" altLang="ko-KR" sz="1200" dirty="0"/>
              <a:t> </a:t>
            </a:r>
            <a:r>
              <a:rPr lang="ko-KR" altLang="ko-KR" sz="1200" dirty="0" err="1"/>
              <a:t>in</a:t>
            </a:r>
            <a:r>
              <a:rPr lang="ko-KR" altLang="ko-KR" sz="1200" dirty="0"/>
              <a:t> </a:t>
            </a:r>
            <a:r>
              <a:rPr lang="ko-KR" altLang="ko-KR" sz="1200" dirty="0" err="1"/>
              <a:t>order</a:t>
            </a:r>
            <a:r>
              <a:rPr lang="ko-KR" altLang="ko-KR" sz="1200" dirty="0"/>
              <a:t> </a:t>
            </a:r>
            <a:r>
              <a:rPr lang="ko-KR" altLang="ko-KR" sz="1200" dirty="0" err="1"/>
              <a:t>to</a:t>
            </a:r>
            <a:r>
              <a:rPr lang="ko-KR" altLang="ko-KR" sz="1200" dirty="0"/>
              <a:t> </a:t>
            </a:r>
            <a:r>
              <a:rPr lang="ko-KR" altLang="ko-KR" sz="1200" dirty="0" err="1"/>
              <a:t>improve</a:t>
            </a:r>
            <a:r>
              <a:rPr lang="ko-KR" altLang="ko-KR" sz="1200" dirty="0"/>
              <a:t> </a:t>
            </a:r>
            <a:r>
              <a:rPr lang="ko-KR" altLang="ko-KR" sz="1200" dirty="0" err="1"/>
              <a:t>its</a:t>
            </a:r>
            <a:r>
              <a:rPr lang="ko-KR" altLang="ko-KR" sz="1200" dirty="0"/>
              <a:t> </a:t>
            </a:r>
            <a:r>
              <a:rPr lang="ko-KR" altLang="ko-KR" sz="1200" dirty="0" err="1"/>
              <a:t>conditions</a:t>
            </a:r>
            <a:r>
              <a:rPr lang="ko-KR" altLang="ko-KR" sz="1200" dirty="0"/>
              <a:t>, </a:t>
            </a:r>
          </a:p>
          <a:p>
            <a:pPr lvl="1"/>
            <a:r>
              <a:rPr lang="ko-KR" altLang="ko-KR" sz="1200" dirty="0" err="1"/>
              <a:t>perpetuate</a:t>
            </a:r>
            <a:r>
              <a:rPr lang="ko-KR" altLang="ko-KR" sz="1200" dirty="0"/>
              <a:t> </a:t>
            </a:r>
            <a:r>
              <a:rPr lang="ko-KR" altLang="ko-KR" sz="1200" dirty="0" err="1"/>
              <a:t>itself</a:t>
            </a:r>
            <a:r>
              <a:rPr lang="ko-KR" altLang="ko-KR" sz="1200" dirty="0"/>
              <a:t> and </a:t>
            </a:r>
            <a:r>
              <a:rPr lang="ko-KR" altLang="ko-KR" sz="1200" dirty="0" err="1"/>
              <a:t>maximize</a:t>
            </a:r>
            <a:r>
              <a:rPr lang="ko-KR" altLang="ko-KR" sz="1200" dirty="0"/>
              <a:t> </a:t>
            </a:r>
            <a:r>
              <a:rPr lang="ko-KR" altLang="ko-KR" sz="1200" dirty="0" err="1"/>
              <a:t>its</a:t>
            </a:r>
            <a:r>
              <a:rPr lang="ko-KR" altLang="ko-KR" sz="1200" dirty="0"/>
              <a:t> </a:t>
            </a:r>
            <a:r>
              <a:rPr lang="ko-KR" altLang="ko-KR" sz="1200" dirty="0" err="1"/>
              <a:t>future</a:t>
            </a:r>
            <a:r>
              <a:rPr lang="ko-KR" altLang="ko-KR" sz="1200" dirty="0"/>
              <a:t> </a:t>
            </a:r>
            <a:r>
              <a:rPr lang="ko-KR" altLang="ko-KR" sz="1200" dirty="0" err="1"/>
              <a:t>freedom</a:t>
            </a:r>
            <a:r>
              <a:rPr lang="ko-KR" altLang="ko-KR" sz="1200" dirty="0"/>
              <a:t> of </a:t>
            </a:r>
            <a:r>
              <a:rPr lang="ko-KR" altLang="ko-KR" sz="1200" dirty="0" err="1"/>
              <a:t>action</a:t>
            </a:r>
            <a:r>
              <a:rPr lang="ko-KR" altLang="ko-KR" sz="1200"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ko-KR" sz="1100" dirty="0" err="1"/>
              <a:t>In</a:t>
            </a:r>
            <a:r>
              <a:rPr lang="ko-KR" altLang="ko-KR" sz="1100" dirty="0"/>
              <a:t> </a:t>
            </a:r>
            <a:r>
              <a:rPr lang="ko-KR" altLang="ko-KR" sz="1100" dirty="0" err="1"/>
              <a:t>writing</a:t>
            </a:r>
            <a:r>
              <a:rPr lang="ko-KR" altLang="ko-KR" sz="1100" dirty="0"/>
              <a:t> </a:t>
            </a:r>
            <a:r>
              <a:rPr lang="ko-KR" altLang="ko-KR" sz="1100" dirty="0" err="1"/>
              <a:t>my</a:t>
            </a:r>
            <a:r>
              <a:rPr lang="ko-KR" altLang="ko-KR" sz="1100" dirty="0"/>
              <a:t> </a:t>
            </a:r>
            <a:r>
              <a:rPr lang="ko-KR" altLang="ko-KR" sz="1100" dirty="0" err="1"/>
              <a:t>latest</a:t>
            </a:r>
            <a:r>
              <a:rPr lang="ko-KR" altLang="ko-KR" sz="1100" dirty="0"/>
              <a:t> </a:t>
            </a:r>
            <a:r>
              <a:rPr lang="ko-KR" altLang="ko-KR" sz="1100" dirty="0" err="1"/>
              <a:t>book</a:t>
            </a:r>
            <a:r>
              <a:rPr lang="ko-KR" altLang="ko-KR" sz="1100" dirty="0"/>
              <a:t>,</a:t>
            </a:r>
            <a:r>
              <a:rPr lang="x-none" altLang="ko-KR" sz="1100" dirty="0"/>
              <a:t> </a:t>
            </a:r>
            <a:r>
              <a:rPr lang="ko-KR" altLang="ko-KR" sz="1100" dirty="0">
                <a:hlinkClick r:id="rId2"/>
              </a:rPr>
              <a:t>Future </a:t>
            </a:r>
            <a:r>
              <a:rPr lang="ko-KR" altLang="ko-KR" sz="1100" dirty="0" err="1">
                <a:hlinkClick r:id="rId2"/>
              </a:rPr>
              <a:t>Minds</a:t>
            </a:r>
            <a:r>
              <a:rPr lang="ko-KR" altLang="ko-KR" sz="1100" dirty="0">
                <a:hlinkClick r:id="rId2"/>
              </a:rPr>
              <a:t>:</a:t>
            </a:r>
            <a:r>
              <a:rPr lang="x-none" altLang="ko-KR" sz="1100" dirty="0">
                <a:hlinkClick r:id="rId2"/>
              </a:rPr>
              <a:t> </a:t>
            </a:r>
            <a:r>
              <a:rPr lang="ko-KR" altLang="ko-KR" sz="1100" i="1" dirty="0">
                <a:hlinkClick r:id="rId2"/>
              </a:rPr>
              <a:t>The </a:t>
            </a:r>
            <a:r>
              <a:rPr lang="ko-KR" altLang="ko-KR" sz="1100" i="1" dirty="0" err="1">
                <a:hlinkClick r:id="rId2"/>
              </a:rPr>
              <a:t>Rise</a:t>
            </a:r>
            <a:r>
              <a:rPr lang="ko-KR" altLang="ko-KR" sz="1100" i="1" dirty="0">
                <a:hlinkClick r:id="rId2"/>
              </a:rPr>
              <a:t> of </a:t>
            </a:r>
            <a:r>
              <a:rPr lang="ko-KR" altLang="ko-KR" sz="1100" i="1" dirty="0" err="1">
                <a:hlinkClick r:id="rId2"/>
              </a:rPr>
              <a:t>Intelligence</a:t>
            </a:r>
            <a:r>
              <a:rPr lang="ko-KR" altLang="ko-KR" sz="1100" i="1" dirty="0">
                <a:hlinkClick r:id="rId2"/>
              </a:rPr>
              <a:t> </a:t>
            </a:r>
            <a:r>
              <a:rPr lang="ko-KR" altLang="ko-KR" sz="1100" i="1" dirty="0" err="1">
                <a:hlinkClick r:id="rId2"/>
              </a:rPr>
              <a:t>from</a:t>
            </a:r>
            <a:r>
              <a:rPr lang="ko-KR" altLang="ko-KR" sz="1100" i="1" dirty="0">
                <a:hlinkClick r:id="rId2"/>
              </a:rPr>
              <a:t> </a:t>
            </a:r>
            <a:r>
              <a:rPr lang="ko-KR" altLang="ko-KR" sz="1100" i="1" dirty="0" err="1">
                <a:hlinkClick r:id="rId2"/>
              </a:rPr>
              <a:t>the</a:t>
            </a:r>
            <a:r>
              <a:rPr lang="ko-KR" altLang="ko-KR" sz="1100" i="1" dirty="0">
                <a:hlinkClick r:id="rId2"/>
              </a:rPr>
              <a:t> Big </a:t>
            </a:r>
            <a:r>
              <a:rPr lang="ko-KR" altLang="ko-KR" sz="1100" i="1" dirty="0" err="1">
                <a:hlinkClick r:id="rId2"/>
              </a:rPr>
              <a:t>Bang</a:t>
            </a:r>
            <a:r>
              <a:rPr lang="ko-KR" altLang="ko-KR" sz="1100" i="1" dirty="0">
                <a:hlinkClick r:id="rId2"/>
              </a:rPr>
              <a:t> </a:t>
            </a:r>
            <a:r>
              <a:rPr lang="ko-KR" altLang="ko-KR" sz="1100" i="1" dirty="0" err="1">
                <a:hlinkClick r:id="rId2"/>
              </a:rPr>
              <a:t>to</a:t>
            </a:r>
            <a:r>
              <a:rPr lang="ko-KR" altLang="ko-KR" sz="1100" i="1" dirty="0">
                <a:hlinkClick r:id="rId2"/>
              </a:rPr>
              <a:t> </a:t>
            </a:r>
            <a:r>
              <a:rPr lang="ko-KR" altLang="ko-KR" sz="1100" i="1" dirty="0" err="1">
                <a:hlinkClick r:id="rId2"/>
              </a:rPr>
              <a:t>the</a:t>
            </a:r>
            <a:r>
              <a:rPr lang="ko-KR" altLang="ko-KR" sz="1100" i="1" dirty="0">
                <a:hlinkClick r:id="rId2"/>
              </a:rPr>
              <a:t> </a:t>
            </a:r>
            <a:r>
              <a:rPr lang="ko-KR" altLang="ko-KR" sz="1100" i="1" dirty="0" err="1">
                <a:hlinkClick r:id="rId2"/>
              </a:rPr>
              <a:t>End</a:t>
            </a:r>
            <a:r>
              <a:rPr lang="ko-KR" altLang="ko-KR" sz="1100" i="1" dirty="0">
                <a:hlinkClick r:id="rId2"/>
              </a:rPr>
              <a:t> of </a:t>
            </a:r>
            <a:r>
              <a:rPr lang="ko-KR" altLang="ko-KR" sz="1100" i="1" dirty="0" err="1">
                <a:hlinkClick r:id="rId2"/>
              </a:rPr>
              <a:t>the</a:t>
            </a:r>
            <a:r>
              <a:rPr lang="ko-KR" altLang="ko-KR" sz="1100" i="1" dirty="0">
                <a:hlinkClick r:id="rId2"/>
              </a:rPr>
              <a:t> </a:t>
            </a:r>
            <a:r>
              <a:rPr lang="ko-KR" altLang="ko-KR" sz="1100" i="1" dirty="0" err="1">
                <a:hlinkClick r:id="rId2"/>
              </a:rPr>
              <a:t>Universe</a:t>
            </a:r>
            <a:r>
              <a:rPr lang="ko-KR" altLang="ko-KR" sz="1100" dirty="0"/>
              <a:t>, </a:t>
            </a:r>
            <a:r>
              <a:rPr lang="ko-KR" altLang="ko-KR" sz="1100" dirty="0" err="1"/>
              <a:t>it</a:t>
            </a:r>
            <a:r>
              <a:rPr lang="ko-KR" altLang="ko-KR" sz="1100" dirty="0"/>
              <a:t> </a:t>
            </a:r>
            <a:r>
              <a:rPr lang="ko-KR" altLang="ko-KR" sz="1100" dirty="0" err="1"/>
              <a:t>was</a:t>
            </a:r>
            <a:r>
              <a:rPr lang="ko-KR" altLang="ko-KR" sz="1100" dirty="0"/>
              <a:t> </a:t>
            </a:r>
            <a:r>
              <a:rPr lang="ko-KR" altLang="ko-KR" sz="1100" dirty="0" err="1"/>
              <a:t>essential</a:t>
            </a:r>
            <a:r>
              <a:rPr lang="ko-KR" altLang="ko-KR" sz="1100" dirty="0"/>
              <a:t> </a:t>
            </a:r>
            <a:r>
              <a:rPr lang="ko-KR" altLang="ko-KR" sz="1100" dirty="0" err="1"/>
              <a:t>to</a:t>
            </a:r>
            <a:r>
              <a:rPr lang="ko-KR" altLang="ko-KR" sz="1100" dirty="0"/>
              <a:t> </a:t>
            </a:r>
            <a:r>
              <a:rPr lang="ko-KR" altLang="ko-KR" sz="1100" dirty="0" err="1"/>
              <a:t>properly</a:t>
            </a:r>
            <a:r>
              <a:rPr lang="en-US" altLang="ko-KR" sz="1100" dirty="0"/>
              <a:t> </a:t>
            </a:r>
            <a:r>
              <a:rPr lang="ko-KR" altLang="ko-KR" sz="1100" dirty="0" err="1"/>
              <a:t>define</a:t>
            </a:r>
            <a:r>
              <a:rPr lang="x-none" altLang="ko-KR" sz="1100" dirty="0"/>
              <a:t> </a:t>
            </a:r>
            <a:r>
              <a:rPr lang="ko-KR" altLang="ko-KR" sz="1100" i="1" dirty="0" err="1"/>
              <a:t>intelligence</a:t>
            </a:r>
            <a:r>
              <a:rPr lang="x-none" altLang="ko-KR" sz="1100" i="1" dirty="0"/>
              <a:t> </a:t>
            </a:r>
            <a:r>
              <a:rPr lang="ko-KR" altLang="ko-KR" sz="1100" dirty="0" err="1"/>
              <a:t>in</a:t>
            </a:r>
            <a:r>
              <a:rPr lang="ko-KR" altLang="ko-KR" sz="1100" dirty="0"/>
              <a:t> </a:t>
            </a:r>
            <a:r>
              <a:rPr lang="ko-KR" altLang="ko-KR" sz="1100" dirty="0" err="1"/>
              <a:t>an</a:t>
            </a:r>
            <a:r>
              <a:rPr lang="ko-KR" altLang="ko-KR" sz="1100" dirty="0"/>
              <a:t> </a:t>
            </a:r>
            <a:r>
              <a:rPr lang="ko-KR" altLang="ko-KR" sz="1100" dirty="0" err="1"/>
              <a:t>appropriate</a:t>
            </a:r>
            <a:r>
              <a:rPr lang="ko-KR" altLang="ko-KR" sz="1100" dirty="0"/>
              <a:t> </a:t>
            </a:r>
            <a:r>
              <a:rPr lang="ko-KR" altLang="ko-KR" sz="1100" dirty="0" err="1"/>
              <a:t>context</a:t>
            </a:r>
            <a:r>
              <a:rPr lang="ko-KR" altLang="ko-KR" sz="1100" dirty="0"/>
              <a:t>. </a:t>
            </a:r>
            <a:r>
              <a:rPr lang="ko-KR" altLang="ko-KR" sz="1100" b="1" dirty="0" err="1"/>
              <a:t>March</a:t>
            </a:r>
            <a:r>
              <a:rPr lang="ko-KR" altLang="ko-KR" sz="1100" b="1" dirty="0"/>
              <a:t> 17, 2020</a:t>
            </a:r>
            <a:endParaRPr lang="ko-KR" altLang="ko-KR" sz="1100" dirty="0"/>
          </a:p>
          <a:p>
            <a:endParaRPr lang="ko-KR" altLang="en-US" dirty="0"/>
          </a:p>
        </p:txBody>
      </p:sp>
      <p:pic>
        <p:nvPicPr>
          <p:cNvPr id="4098" name="Picture 2" descr="Future Minds: The Rise of Intelligence from the Big Bang to the End of the  Universe: Yonck, Richard: 9781948924382: Amazon.com: Books">
            <a:extLst>
              <a:ext uri="{FF2B5EF4-FFF2-40B4-BE49-F238E27FC236}">
                <a16:creationId xmlns:a16="http://schemas.microsoft.com/office/drawing/2014/main" id="{5870A44C-5796-4334-BD01-03C9CC6D0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083" y="2204207"/>
            <a:ext cx="23114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263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9A9F72-2CCD-4019-B6F0-C604815A0B5D}"/>
              </a:ext>
            </a:extLst>
          </p:cNvPr>
          <p:cNvSpPr>
            <a:spLocks noGrp="1"/>
          </p:cNvSpPr>
          <p:nvPr>
            <p:ph type="title"/>
          </p:nvPr>
        </p:nvSpPr>
        <p:spPr/>
        <p:txBody>
          <a:bodyPr/>
          <a:lstStyle/>
          <a:p>
            <a:r>
              <a:rPr lang="en-US" altLang="ko-KR" dirty="0" err="1"/>
              <a:t>Hallutination</a:t>
            </a:r>
            <a:endParaRPr lang="ko-KR" altLang="en-US" dirty="0"/>
          </a:p>
        </p:txBody>
      </p:sp>
      <p:sp>
        <p:nvSpPr>
          <p:cNvPr id="3" name="내용 개체 틀 2">
            <a:extLst>
              <a:ext uri="{FF2B5EF4-FFF2-40B4-BE49-F238E27FC236}">
                <a16:creationId xmlns:a16="http://schemas.microsoft.com/office/drawing/2014/main" id="{A8505F43-F242-411B-A81A-698D58BBB453}"/>
              </a:ext>
            </a:extLst>
          </p:cNvPr>
          <p:cNvSpPr>
            <a:spLocks noGrp="1"/>
          </p:cNvSpPr>
          <p:nvPr>
            <p:ph idx="1"/>
          </p:nvPr>
        </p:nvSpPr>
        <p:spPr/>
        <p:txBody>
          <a:bodyPr/>
          <a:lstStyle/>
          <a:p>
            <a:r>
              <a:rPr lang="ko-KR" altLang="ko-KR" sz="2400" dirty="0" err="1"/>
              <a:t>An</a:t>
            </a:r>
            <a:r>
              <a:rPr lang="ko-KR" altLang="ko-KR" sz="2400" dirty="0"/>
              <a:t> AI </a:t>
            </a:r>
            <a:r>
              <a:rPr lang="ko-KR" altLang="ko-KR" sz="2400" dirty="0" err="1"/>
              <a:t>hallucination</a:t>
            </a:r>
            <a:r>
              <a:rPr lang="ko-KR" altLang="ko-KR" sz="2400" dirty="0"/>
              <a:t> </a:t>
            </a:r>
            <a:r>
              <a:rPr lang="ko-KR" altLang="ko-KR" sz="2400" dirty="0" err="1"/>
              <a:t>is</a:t>
            </a:r>
            <a:r>
              <a:rPr lang="x-none" altLang="ko-KR" sz="2400" dirty="0"/>
              <a:t> </a:t>
            </a:r>
            <a:r>
              <a:rPr lang="ko-KR" altLang="ko-KR" sz="2400" dirty="0" err="1"/>
              <a:t>when</a:t>
            </a:r>
            <a:r>
              <a:rPr lang="ko-KR" altLang="ko-KR" sz="2400" dirty="0"/>
              <a:t> </a:t>
            </a:r>
            <a:r>
              <a:rPr lang="ko-KR" altLang="ko-KR" sz="2400" dirty="0" err="1"/>
              <a:t>a</a:t>
            </a:r>
            <a:r>
              <a:rPr lang="ko-KR" altLang="ko-KR" sz="2400" dirty="0"/>
              <a:t> </a:t>
            </a:r>
            <a:r>
              <a:rPr lang="x-none" altLang="ko-KR" sz="2400" dirty="0"/>
              <a:t>model</a:t>
            </a:r>
            <a:r>
              <a:rPr lang="ko-KR" altLang="ko-KR" sz="2400" dirty="0"/>
              <a:t> </a:t>
            </a:r>
            <a:r>
              <a:rPr lang="ko-KR" altLang="ko-KR" sz="2400" dirty="0" err="1"/>
              <a:t>generates</a:t>
            </a:r>
            <a:r>
              <a:rPr lang="ko-KR" altLang="ko-KR" sz="2400" dirty="0"/>
              <a:t> </a:t>
            </a:r>
            <a:r>
              <a:rPr lang="ko-KR" altLang="ko-KR" sz="2400" dirty="0" err="1"/>
              <a:t>false</a:t>
            </a:r>
            <a:r>
              <a:rPr lang="ko-KR" altLang="ko-KR" sz="2400" dirty="0"/>
              <a:t> </a:t>
            </a:r>
            <a:r>
              <a:rPr lang="ko-KR" altLang="ko-KR" sz="2400" dirty="0" err="1"/>
              <a:t>information</a:t>
            </a:r>
            <a:r>
              <a:rPr lang="x-none" altLang="ko-KR" sz="2400" dirty="0"/>
              <a:t>.</a:t>
            </a:r>
            <a:endParaRPr lang="ko-KR" altLang="ko-KR" sz="2400" dirty="0"/>
          </a:p>
          <a:p>
            <a:pPr marL="0" indent="0">
              <a:buNone/>
            </a:pPr>
            <a:endParaRPr lang="en-US" altLang="ko-KR" sz="2400" dirty="0"/>
          </a:p>
          <a:p>
            <a:r>
              <a:rPr lang="en-US" altLang="ko-KR" sz="2400" dirty="0"/>
              <a:t>AI </a:t>
            </a:r>
            <a:r>
              <a:rPr lang="ko-KR" altLang="ko-KR" sz="2400" dirty="0"/>
              <a:t>가</a:t>
            </a:r>
            <a:r>
              <a:rPr lang="en-US" altLang="ko-KR" sz="2400" dirty="0"/>
              <a:t> </a:t>
            </a:r>
            <a:r>
              <a:rPr lang="ko-KR" altLang="ko-KR" sz="2400" dirty="0"/>
              <a:t>잘못된</a:t>
            </a:r>
            <a:r>
              <a:rPr lang="en-US" altLang="ko-KR" sz="2400" dirty="0"/>
              <a:t> </a:t>
            </a:r>
            <a:r>
              <a:rPr lang="ko-KR" altLang="ko-KR" sz="2400" dirty="0"/>
              <a:t>정보를</a:t>
            </a:r>
            <a:r>
              <a:rPr lang="en-US" altLang="ko-KR" sz="2400" dirty="0"/>
              <a:t> </a:t>
            </a:r>
            <a:r>
              <a:rPr lang="ko-KR" altLang="ko-KR" sz="2400" dirty="0"/>
              <a:t>그럴듯하게</a:t>
            </a:r>
            <a:r>
              <a:rPr lang="en-US" altLang="ko-KR" sz="2400" dirty="0"/>
              <a:t> </a:t>
            </a:r>
            <a:r>
              <a:rPr lang="ko-KR" altLang="ko-KR" sz="2400" dirty="0"/>
              <a:t>답하는</a:t>
            </a:r>
            <a:r>
              <a:rPr lang="en-US" altLang="ko-KR" sz="2400" dirty="0"/>
              <a:t> </a:t>
            </a:r>
            <a:r>
              <a:rPr lang="ko-KR" altLang="ko-KR" sz="2400" dirty="0"/>
              <a:t>것</a:t>
            </a:r>
            <a:r>
              <a:rPr lang="en-US" altLang="ko-KR" sz="2400" dirty="0"/>
              <a:t>.</a:t>
            </a:r>
          </a:p>
          <a:p>
            <a:endParaRPr lang="ko-KR" altLang="ko-KR" sz="2400" dirty="0"/>
          </a:p>
          <a:p>
            <a:r>
              <a:rPr lang="en-US" altLang="ko-KR" sz="2400" dirty="0"/>
              <a:t>AI </a:t>
            </a:r>
            <a:r>
              <a:rPr lang="ko-KR" altLang="ko-KR" sz="2400" dirty="0"/>
              <a:t>가</a:t>
            </a:r>
            <a:r>
              <a:rPr lang="en-US" altLang="ko-KR" sz="2400" dirty="0"/>
              <a:t> </a:t>
            </a:r>
            <a:r>
              <a:rPr lang="ko-KR" altLang="ko-KR" sz="2400" dirty="0"/>
              <a:t>의도를</a:t>
            </a:r>
            <a:r>
              <a:rPr lang="en-US" altLang="ko-KR" sz="2400" dirty="0"/>
              <a:t> </a:t>
            </a:r>
            <a:r>
              <a:rPr lang="ko-KR" altLang="ko-KR" sz="2400" dirty="0"/>
              <a:t>가질</a:t>
            </a:r>
            <a:r>
              <a:rPr lang="en-US" altLang="ko-KR" sz="2400" dirty="0"/>
              <a:t> </a:t>
            </a:r>
            <a:r>
              <a:rPr lang="ko-KR" altLang="ko-KR" sz="2400" dirty="0"/>
              <a:t>수</a:t>
            </a:r>
            <a:r>
              <a:rPr lang="en-US" altLang="ko-KR" sz="2400" dirty="0"/>
              <a:t> </a:t>
            </a:r>
            <a:r>
              <a:rPr lang="ko-KR" altLang="ko-KR" sz="2400" dirty="0"/>
              <a:t>없으니</a:t>
            </a:r>
            <a:r>
              <a:rPr lang="en-US" altLang="ko-KR" sz="2400" dirty="0"/>
              <a:t>, </a:t>
            </a:r>
            <a:r>
              <a:rPr lang="ko-KR" altLang="ko-KR" sz="2400" dirty="0"/>
              <a:t>나쁜</a:t>
            </a:r>
            <a:r>
              <a:rPr lang="en-US" altLang="ko-KR" sz="2400" dirty="0"/>
              <a:t> </a:t>
            </a:r>
            <a:r>
              <a:rPr lang="ko-KR" altLang="ko-KR" sz="2400" dirty="0"/>
              <a:t>의도를</a:t>
            </a:r>
            <a:r>
              <a:rPr lang="en-US" altLang="ko-KR" sz="2400" dirty="0"/>
              <a:t> </a:t>
            </a:r>
            <a:r>
              <a:rPr lang="ko-KR" altLang="ko-KR" sz="2400" dirty="0"/>
              <a:t>가지고</a:t>
            </a:r>
            <a:r>
              <a:rPr lang="en-US" altLang="ko-KR" sz="2400" dirty="0"/>
              <a:t> </a:t>
            </a:r>
            <a:r>
              <a:rPr lang="ko-KR" altLang="ko-KR" sz="2400" dirty="0"/>
              <a:t>한</a:t>
            </a:r>
            <a:r>
              <a:rPr lang="en-US" altLang="ko-KR" sz="2400" dirty="0"/>
              <a:t> </a:t>
            </a:r>
            <a:r>
              <a:rPr lang="ko-KR" altLang="ko-KR" sz="2400" dirty="0"/>
              <a:t>일은</a:t>
            </a:r>
            <a:r>
              <a:rPr lang="en-US" altLang="ko-KR" sz="2400" dirty="0"/>
              <a:t> </a:t>
            </a:r>
            <a:r>
              <a:rPr lang="ko-KR" altLang="ko-KR" sz="2400" dirty="0"/>
              <a:t>아닙니다</a:t>
            </a:r>
            <a:r>
              <a:rPr lang="en-US" altLang="ko-KR" sz="2400" dirty="0"/>
              <a:t>. </a:t>
            </a:r>
            <a:endParaRPr lang="ko-KR" altLang="ko-KR" sz="2400" dirty="0"/>
          </a:p>
          <a:p>
            <a:endParaRPr lang="ko-KR" altLang="en-US" dirty="0"/>
          </a:p>
        </p:txBody>
      </p:sp>
      <p:pic>
        <p:nvPicPr>
          <p:cNvPr id="3074" name="Picture 2" descr="LInderfiTting &#10;TrainingData &#10;I 'Nlthcient or Poor Qlnltty Data &#10;Lack Reguhrizatian &#10;of Task &#10;Architecture ">
            <a:extLst>
              <a:ext uri="{FF2B5EF4-FFF2-40B4-BE49-F238E27FC236}">
                <a16:creationId xmlns:a16="http://schemas.microsoft.com/office/drawing/2014/main" id="{C0FE83BF-A561-4962-A458-15E12F36F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4611586"/>
            <a:ext cx="500062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43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e logo">
            <a:extLst>
              <a:ext uri="{FF2B5EF4-FFF2-40B4-BE49-F238E27FC236}">
                <a16:creationId xmlns:a16="http://schemas.microsoft.com/office/drawing/2014/main" id="{95BD9F69-B9BF-4CF5-834E-3817D588E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8" y="890588"/>
            <a:ext cx="88868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2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highlight>
                  <a:srgbClr val="FFFF00"/>
                </a:highlight>
              </a:rPr>
              <a:t>content</a:t>
            </a:r>
            <a:r>
              <a:rPr lang="ko-KR" altLang="ko-KR" dirty="0">
                <a:highlight>
                  <a:srgbClr val="FFFF00"/>
                </a:highlight>
              </a:rPr>
              <a:t> </a:t>
            </a:r>
            <a:r>
              <a:rPr lang="ko-KR" altLang="ko-KR" dirty="0" err="1">
                <a:highlight>
                  <a:srgbClr val="FFFF00"/>
                </a:highlight>
              </a:rPr>
              <a:t>generator</a:t>
            </a:r>
            <a:r>
              <a:rPr lang="ko-KR" altLang="ko-KR" dirty="0">
                <a:highlight>
                  <a:srgbClr val="FFFF00"/>
                </a:highlight>
              </a:rPr>
              <a:t> </a:t>
            </a:r>
            <a:endParaRPr lang="en-US" altLang="ko-KR" dirty="0">
              <a:highlight>
                <a:srgbClr val="FFFF00"/>
              </a:highlight>
            </a:endParaRPr>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816450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44E12F-015A-4744-98F7-C92AC9C3F51A}"/>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BA49C99B-6145-4CFE-8F17-6E1FCC7DF6E6}"/>
              </a:ext>
            </a:extLst>
          </p:cNvPr>
          <p:cNvSpPr>
            <a:spLocks noGrp="1"/>
          </p:cNvSpPr>
          <p:nvPr>
            <p:ph idx="1"/>
          </p:nvPr>
        </p:nvSpPr>
        <p:spPr/>
        <p:txBody>
          <a:bodyPr>
            <a:normAutofit/>
          </a:bodyPr>
          <a:lstStyle/>
          <a:p>
            <a:pPr fontAlgn="ctr"/>
            <a:r>
              <a:rPr lang="ko-KR" altLang="ko-KR" b="1" dirty="0" err="1"/>
              <a:t>Fine-tuning</a:t>
            </a:r>
            <a:r>
              <a:rPr lang="ko-KR" altLang="ko-KR" sz="1000" b="1" dirty="0"/>
              <a:t>:-</a:t>
            </a:r>
            <a:r>
              <a:rPr lang="x-none" altLang="ko-KR" sz="1000" dirty="0"/>
              <a:t> </a:t>
            </a:r>
            <a:r>
              <a:rPr lang="ko-KR" altLang="ko-KR" sz="1000" dirty="0"/>
              <a:t>One of </a:t>
            </a:r>
            <a:r>
              <a:rPr lang="ko-KR" altLang="ko-KR" sz="1000" dirty="0" err="1"/>
              <a:t>the</a:t>
            </a:r>
            <a:r>
              <a:rPr lang="ko-KR" altLang="ko-KR" sz="1000" dirty="0"/>
              <a:t> </a:t>
            </a:r>
            <a:r>
              <a:rPr lang="ko-KR" altLang="ko-KR" sz="1000" dirty="0" err="1"/>
              <a:t>most</a:t>
            </a:r>
            <a:r>
              <a:rPr lang="ko-KR" altLang="ko-KR" sz="1000" dirty="0"/>
              <a:t> </a:t>
            </a:r>
            <a:r>
              <a:rPr lang="ko-KR" altLang="ko-KR" sz="1000" dirty="0" err="1"/>
              <a:t>common</a:t>
            </a:r>
            <a:r>
              <a:rPr lang="ko-KR" altLang="ko-KR" sz="1000" dirty="0"/>
              <a:t> </a:t>
            </a:r>
            <a:r>
              <a:rPr lang="ko-KR" altLang="ko-KR" sz="1000" dirty="0" err="1"/>
              <a:t>ways</a:t>
            </a:r>
            <a:r>
              <a:rPr lang="ko-KR" altLang="ko-KR" sz="1000" dirty="0"/>
              <a:t> </a:t>
            </a:r>
            <a:r>
              <a:rPr lang="ko-KR" altLang="ko-KR" sz="1000" dirty="0" err="1"/>
              <a:t>to</a:t>
            </a:r>
            <a:r>
              <a:rPr lang="ko-KR" altLang="ko-KR" sz="1000" dirty="0"/>
              <a:t> </a:t>
            </a:r>
            <a:r>
              <a:rPr lang="ko-KR" altLang="ko-KR" sz="1000" dirty="0" err="1"/>
              <a:t>use</a:t>
            </a:r>
            <a:r>
              <a:rPr lang="ko-KR" altLang="ko-KR" sz="1000" dirty="0"/>
              <a:t>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to</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specific</a:t>
            </a:r>
            <a:r>
              <a:rPr lang="ko-KR" altLang="ko-KR" sz="1000" dirty="0"/>
              <a:t> </a:t>
            </a:r>
            <a:r>
              <a:rPr lang="ko-KR" altLang="ko-KR" sz="1000" dirty="0" err="1"/>
              <a:t>task</a:t>
            </a:r>
            <a:r>
              <a:rPr lang="ko-KR" altLang="ko-KR" sz="1000" dirty="0"/>
              <a:t> </a:t>
            </a:r>
            <a:r>
              <a:rPr lang="ko-KR" altLang="ko-KR" sz="1000" dirty="0" err="1"/>
              <a:t>or</a:t>
            </a:r>
            <a:r>
              <a:rPr lang="ko-KR" altLang="ko-KR" sz="1000" dirty="0"/>
              <a:t> </a:t>
            </a:r>
            <a:r>
              <a:rPr lang="ko-KR" altLang="ko-KR" sz="1000" dirty="0" err="1"/>
              <a:t>dataset</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dataset</a:t>
            </a:r>
            <a:r>
              <a:rPr lang="ko-KR" altLang="ko-KR" sz="1000" dirty="0"/>
              <a:t> of </a:t>
            </a:r>
            <a:r>
              <a:rPr lang="ko-KR" altLang="ko-KR" sz="1000" dirty="0" err="1"/>
              <a:t>customer</a:t>
            </a:r>
            <a:r>
              <a:rPr lang="ko-KR" altLang="ko-KR" sz="1000" dirty="0"/>
              <a:t> </a:t>
            </a:r>
            <a:r>
              <a:rPr lang="ko-KR" altLang="ko-KR" sz="1000" dirty="0" err="1"/>
              <a:t>service</a:t>
            </a:r>
            <a:r>
              <a:rPr lang="ko-KR" altLang="ko-KR" sz="1000" dirty="0"/>
              <a:t> </a:t>
            </a:r>
            <a:r>
              <a:rPr lang="ko-KR" altLang="ko-KR" sz="1000" dirty="0" err="1"/>
              <a:t>conversations</a:t>
            </a:r>
            <a:r>
              <a:rPr lang="ko-KR" altLang="ko-KR" sz="1000" dirty="0"/>
              <a:t> </a:t>
            </a:r>
            <a:r>
              <a:rPr lang="ko-KR" altLang="ko-KR" sz="1000" dirty="0" err="1"/>
              <a:t>to</a:t>
            </a:r>
            <a:r>
              <a:rPr lang="ko-KR" altLang="ko-KR" sz="1000" dirty="0"/>
              <a:t> </a:t>
            </a:r>
            <a:r>
              <a:rPr lang="ko-KR" altLang="ko-KR" sz="1000" dirty="0" err="1"/>
              <a:t>improve</a:t>
            </a:r>
            <a:r>
              <a:rPr lang="ko-KR" altLang="ko-KR" sz="1000" dirty="0"/>
              <a:t> </a:t>
            </a:r>
            <a:r>
              <a:rPr lang="ko-KR" altLang="ko-KR" sz="1000" dirty="0" err="1"/>
              <a:t>its</a:t>
            </a:r>
            <a:r>
              <a:rPr lang="ko-KR" altLang="ko-KR" sz="1000" dirty="0"/>
              <a:t> </a:t>
            </a:r>
            <a:r>
              <a:rPr lang="ko-KR" altLang="ko-KR" sz="1000" dirty="0" err="1"/>
              <a:t>ability</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respond</a:t>
            </a:r>
            <a:r>
              <a:rPr lang="ko-KR" altLang="ko-KR" sz="1000" dirty="0"/>
              <a:t> </a:t>
            </a:r>
            <a:r>
              <a:rPr lang="ko-KR" altLang="ko-KR" sz="1000" dirty="0" err="1"/>
              <a:t>to</a:t>
            </a:r>
            <a:r>
              <a:rPr lang="ko-KR" altLang="ko-KR" sz="1000" dirty="0"/>
              <a:t> </a:t>
            </a:r>
            <a:r>
              <a:rPr lang="ko-KR" altLang="ko-KR" sz="1000" dirty="0" err="1"/>
              <a:t>customer</a:t>
            </a:r>
            <a:r>
              <a:rPr lang="ko-KR" altLang="ko-KR" sz="1000" dirty="0"/>
              <a:t> </a:t>
            </a:r>
            <a:r>
              <a:rPr lang="ko-KR" altLang="ko-KR" sz="1000" dirty="0" err="1"/>
              <a:t>inquiries</a:t>
            </a:r>
            <a:r>
              <a:rPr lang="ko-KR" altLang="ko-KR" sz="1000" dirty="0"/>
              <a:t>.</a:t>
            </a:r>
          </a:p>
          <a:p>
            <a:pPr fontAlgn="ctr"/>
            <a:r>
              <a:rPr lang="ko-KR" altLang="ko-KR" b="1" dirty="0" err="1"/>
              <a:t>Text</a:t>
            </a:r>
            <a:r>
              <a:rPr lang="ko-KR" altLang="ko-KR" b="1" dirty="0"/>
              <a:t> </a:t>
            </a:r>
            <a:r>
              <a:rPr lang="ko-KR" altLang="ko-KR" b="1" dirty="0" err="1"/>
              <a:t>generation</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variety</a:t>
            </a:r>
            <a:r>
              <a:rPr lang="ko-KR" altLang="ko-KR" sz="1000" dirty="0"/>
              <a:t> of </a:t>
            </a:r>
            <a:r>
              <a:rPr lang="ko-KR" altLang="ko-KR" sz="1000" dirty="0" err="1"/>
              <a:t>topics</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done</a:t>
            </a:r>
            <a:r>
              <a:rPr lang="ko-KR" altLang="ko-KR" sz="1000" dirty="0"/>
              <a:t> </a:t>
            </a:r>
            <a:r>
              <a:rPr lang="ko-KR" altLang="ko-KR" sz="1000" dirty="0" err="1"/>
              <a:t>by</a:t>
            </a:r>
            <a:r>
              <a:rPr lang="ko-KR" altLang="ko-KR" sz="1000" dirty="0"/>
              <a:t> </a:t>
            </a:r>
            <a:r>
              <a:rPr lang="ko-KR" altLang="ko-KR" sz="1000" dirty="0" err="1"/>
              <a:t>providing</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with</a:t>
            </a:r>
            <a:r>
              <a:rPr lang="ko-KR" altLang="ko-KR" sz="1000" dirty="0"/>
              <a:t> </a:t>
            </a:r>
            <a:r>
              <a:rPr lang="ko-KR" altLang="ko-KR" sz="1000" dirty="0" err="1"/>
              <a:t>a</a:t>
            </a:r>
            <a:r>
              <a:rPr lang="ko-KR" altLang="ko-KR" sz="1000" dirty="0"/>
              <a:t> </a:t>
            </a:r>
            <a:r>
              <a:rPr lang="ko-KR" altLang="ko-KR" sz="1000" dirty="0" err="1"/>
              <a:t>prompt</a:t>
            </a:r>
            <a:r>
              <a:rPr lang="ko-KR" altLang="ko-KR" sz="1000" dirty="0"/>
              <a:t> </a:t>
            </a:r>
            <a:r>
              <a:rPr lang="ko-KR" altLang="ko-KR" sz="1000" dirty="0" err="1"/>
              <a:t>or</a:t>
            </a:r>
            <a:r>
              <a:rPr lang="ko-KR" altLang="ko-KR" sz="1000" dirty="0"/>
              <a:t> </a:t>
            </a:r>
            <a:r>
              <a:rPr lang="ko-KR" altLang="ko-KR" sz="1000" dirty="0" err="1"/>
              <a:t>a</a:t>
            </a:r>
            <a:r>
              <a:rPr lang="ko-KR" altLang="ko-KR" sz="1000" dirty="0"/>
              <a:t> </a:t>
            </a:r>
            <a:r>
              <a:rPr lang="ko-KR" altLang="ko-KR" sz="1000" dirty="0" err="1"/>
              <a:t>piece</a:t>
            </a:r>
            <a:r>
              <a:rPr lang="ko-KR" altLang="ko-KR" sz="1000" dirty="0"/>
              <a:t> of </a:t>
            </a:r>
            <a:r>
              <a:rPr lang="ko-KR" altLang="ko-KR" sz="1000" dirty="0" err="1"/>
              <a:t>text</a:t>
            </a:r>
            <a:r>
              <a:rPr lang="ko-KR" altLang="ko-KR" sz="1000" dirty="0"/>
              <a:t> and </a:t>
            </a:r>
            <a:r>
              <a:rPr lang="ko-KR" altLang="ko-KR" sz="1000" dirty="0" err="1"/>
              <a:t>asking</a:t>
            </a:r>
            <a:r>
              <a:rPr lang="ko-KR" altLang="ko-KR" sz="1000" dirty="0"/>
              <a:t> </a:t>
            </a:r>
            <a:r>
              <a:rPr lang="ko-KR" altLang="ko-KR" sz="1000" dirty="0" err="1"/>
              <a:t>it</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additional</a:t>
            </a:r>
            <a:r>
              <a:rPr lang="ko-KR" altLang="ko-KR" sz="1000" dirty="0"/>
              <a:t> </a:t>
            </a:r>
            <a:r>
              <a:rPr lang="ko-KR" altLang="ko-KR" sz="1000" dirty="0" err="1"/>
              <a:t>text</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that</a:t>
            </a:r>
            <a:r>
              <a:rPr lang="ko-KR" altLang="ko-KR" sz="1000" dirty="0"/>
              <a:t> </a:t>
            </a:r>
            <a:r>
              <a:rPr lang="ko-KR" altLang="ko-KR" sz="1000" dirty="0" err="1"/>
              <a:t>input</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content</a:t>
            </a:r>
            <a:r>
              <a:rPr lang="ko-KR" altLang="ko-KR" sz="1000" dirty="0"/>
              <a:t> </a:t>
            </a:r>
            <a:r>
              <a:rPr lang="ko-KR" altLang="ko-KR" sz="1000" dirty="0" err="1"/>
              <a:t>creation</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use</a:t>
            </a:r>
            <a:r>
              <a:rPr lang="ko-KR" altLang="ko-KR" sz="1000" dirty="0"/>
              <a:t> </a:t>
            </a:r>
            <a:r>
              <a:rPr lang="ko-KR" altLang="ko-KR" sz="1000" dirty="0" err="1"/>
              <a:t>it</a:t>
            </a:r>
            <a:r>
              <a:rPr lang="ko-KR" altLang="ko-KR" sz="1000" dirty="0"/>
              <a:t> </a:t>
            </a:r>
            <a:r>
              <a:rPr lang="ko-KR" altLang="ko-KR" sz="1000" dirty="0" err="1"/>
              <a:t>for</a:t>
            </a:r>
            <a:r>
              <a:rPr lang="ko-KR" altLang="ko-KR" sz="1000" dirty="0"/>
              <a:t> </a:t>
            </a:r>
            <a:r>
              <a:rPr lang="ko-KR" altLang="ko-KR" sz="1000" dirty="0" err="1"/>
              <a:t>writing</a:t>
            </a:r>
            <a:r>
              <a:rPr lang="ko-KR" altLang="ko-KR" sz="1000" dirty="0"/>
              <a:t> </a:t>
            </a:r>
            <a:r>
              <a:rPr lang="ko-KR" altLang="ko-KR" sz="1000" dirty="0" err="1"/>
              <a:t>articles</a:t>
            </a:r>
            <a:r>
              <a:rPr lang="ko-KR" altLang="ko-KR" sz="1000" dirty="0"/>
              <a:t>, </a:t>
            </a:r>
            <a:r>
              <a:rPr lang="ko-KR" altLang="ko-KR" sz="1000" dirty="0" err="1"/>
              <a:t>or</a:t>
            </a:r>
            <a:r>
              <a:rPr lang="ko-KR" altLang="ko-KR" sz="1000" dirty="0"/>
              <a:t> </a:t>
            </a:r>
            <a:r>
              <a:rPr lang="ko-KR" altLang="ko-KR" sz="1000" dirty="0" err="1"/>
              <a:t>even</a:t>
            </a:r>
            <a:r>
              <a:rPr lang="ko-KR" altLang="ko-KR" sz="1000" dirty="0"/>
              <a:t> </a:t>
            </a:r>
            <a:r>
              <a:rPr lang="ko-KR" altLang="ko-KR" sz="1000" dirty="0" err="1"/>
              <a:t>writing</a:t>
            </a:r>
            <a:r>
              <a:rPr lang="ko-KR" altLang="ko-KR" sz="1000" dirty="0"/>
              <a:t> </a:t>
            </a:r>
            <a:r>
              <a:rPr lang="ko-KR" altLang="ko-KR" sz="1000" dirty="0" err="1"/>
              <a:t>code</a:t>
            </a:r>
            <a:r>
              <a:rPr lang="ko-KR" altLang="ko-KR" sz="1000" dirty="0"/>
              <a:t>.</a:t>
            </a:r>
          </a:p>
          <a:p>
            <a:pPr fontAlgn="ctr"/>
            <a:r>
              <a:rPr lang="ko-KR" altLang="ko-KR" b="1" dirty="0" err="1"/>
              <a:t>Question</a:t>
            </a:r>
            <a:r>
              <a:rPr lang="ko-KR" altLang="ko-KR" b="1" dirty="0"/>
              <a:t> </a:t>
            </a:r>
            <a:r>
              <a:rPr lang="ko-KR" altLang="ko-KR" b="1" dirty="0" err="1"/>
              <a:t>answering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answer</a:t>
            </a:r>
            <a:r>
              <a:rPr lang="ko-KR" altLang="ko-KR" sz="1000" dirty="0"/>
              <a:t> </a:t>
            </a:r>
            <a:r>
              <a:rPr lang="ko-KR" altLang="ko-KR" sz="1000" dirty="0" err="1"/>
              <a:t>questions</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given</a:t>
            </a:r>
            <a:r>
              <a:rPr lang="ko-KR" altLang="ko-KR" sz="1000" dirty="0"/>
              <a:t> </a:t>
            </a:r>
            <a:r>
              <a:rPr lang="ko-KR" altLang="ko-KR" sz="1000" dirty="0" err="1"/>
              <a:t>context</a:t>
            </a:r>
            <a:r>
              <a:rPr lang="ko-KR" altLang="ko-KR" sz="1000" dirty="0"/>
              <a:t> </a:t>
            </a:r>
            <a:r>
              <a:rPr lang="ko-KR" altLang="ko-KR" sz="1000" dirty="0" err="1"/>
              <a:t>or</a:t>
            </a:r>
            <a:r>
              <a:rPr lang="ko-KR" altLang="ko-KR" sz="1000" dirty="0"/>
              <a:t> </a:t>
            </a:r>
            <a:r>
              <a:rPr lang="ko-KR" altLang="ko-KR" sz="1000" dirty="0" err="1"/>
              <a:t>knowledge</a:t>
            </a:r>
            <a:r>
              <a:rPr lang="ko-KR" altLang="ko-KR" sz="1000" dirty="0"/>
              <a:t> </a:t>
            </a:r>
            <a:r>
              <a:rPr lang="ko-KR" altLang="ko-KR" sz="1000" dirty="0" err="1"/>
              <a:t>base</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building</a:t>
            </a:r>
            <a:r>
              <a:rPr lang="ko-KR" altLang="ko-KR" sz="1000" dirty="0"/>
              <a:t> </a:t>
            </a:r>
            <a:r>
              <a:rPr lang="ko-KR" altLang="ko-KR" sz="1000" dirty="0" err="1"/>
              <a:t>chatbots</a:t>
            </a:r>
            <a:r>
              <a:rPr lang="ko-KR" altLang="ko-KR" sz="1000" dirty="0"/>
              <a:t> </a:t>
            </a:r>
            <a:r>
              <a:rPr lang="ko-KR" altLang="ko-KR" sz="1000" dirty="0" err="1"/>
              <a:t>or</a:t>
            </a:r>
            <a:r>
              <a:rPr lang="ko-KR" altLang="ko-KR" sz="1000" dirty="0"/>
              <a:t> </a:t>
            </a:r>
            <a:r>
              <a:rPr lang="ko-KR" altLang="ko-KR" sz="1000" dirty="0" err="1"/>
              <a:t>information</a:t>
            </a:r>
            <a:r>
              <a:rPr lang="ko-KR" altLang="ko-KR" sz="1000" dirty="0"/>
              <a:t> </a:t>
            </a:r>
            <a:r>
              <a:rPr lang="ko-KR" altLang="ko-KR" sz="1000" dirty="0" err="1"/>
              <a:t>retrieval</a:t>
            </a:r>
            <a:r>
              <a:rPr lang="ko-KR" altLang="ko-KR" sz="1000" dirty="0"/>
              <a:t> </a:t>
            </a:r>
            <a:r>
              <a:rPr lang="ko-KR" altLang="ko-KR" sz="1000" dirty="0" err="1"/>
              <a:t>systems</a:t>
            </a:r>
            <a:r>
              <a:rPr lang="ko-KR" altLang="ko-KR" sz="1000" dirty="0"/>
              <a:t>.</a:t>
            </a:r>
          </a:p>
          <a:p>
            <a:pPr fontAlgn="ctr"/>
            <a:r>
              <a:rPr lang="ko-KR" altLang="ko-KR" b="1" dirty="0" err="1"/>
              <a:t>Text</a:t>
            </a:r>
            <a:r>
              <a:rPr lang="ko-KR" altLang="ko-KR" b="1" dirty="0"/>
              <a:t> </a:t>
            </a:r>
            <a:r>
              <a:rPr lang="ko-KR" altLang="ko-KR" b="1" dirty="0" err="1"/>
              <a:t>summarization</a:t>
            </a:r>
            <a:r>
              <a:rPr lang="ko-KR" altLang="ko-KR" sz="1000" b="1" dirty="0"/>
              <a:t>:-</a:t>
            </a:r>
            <a:r>
              <a:rPr lang="x-none" altLang="ko-KR" sz="1000" dirty="0"/>
              <a:t> </a:t>
            </a:r>
            <a:r>
              <a:rPr lang="ko-KR" altLang="ko-KR" sz="1000" dirty="0" err="1"/>
              <a:t>Another</a:t>
            </a:r>
            <a:r>
              <a:rPr lang="ko-KR" altLang="ko-KR" sz="1000" dirty="0"/>
              <a:t> </a:t>
            </a:r>
            <a:r>
              <a:rPr lang="ko-KR" altLang="ko-KR" sz="1000" dirty="0" err="1"/>
              <a:t>use</a:t>
            </a:r>
            <a:r>
              <a:rPr lang="ko-KR" altLang="ko-KR" sz="1000" dirty="0"/>
              <a:t> </a:t>
            </a:r>
            <a:r>
              <a:rPr lang="ko-KR" altLang="ko-KR" sz="1000" dirty="0" err="1"/>
              <a:t>case</a:t>
            </a:r>
            <a:r>
              <a:rPr lang="ko-KR" altLang="ko-KR" sz="1000" dirty="0"/>
              <a:t> of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text</a:t>
            </a:r>
            <a:r>
              <a:rPr lang="ko-KR" altLang="ko-KR" sz="1000" dirty="0"/>
              <a:t> </a:t>
            </a:r>
            <a:r>
              <a:rPr lang="ko-KR" altLang="ko-KR" sz="1000" dirty="0" err="1"/>
              <a:t>summarization</a:t>
            </a:r>
            <a:r>
              <a:rPr lang="ko-KR" altLang="ko-KR" sz="1000" dirty="0"/>
              <a:t>, </a:t>
            </a:r>
            <a:r>
              <a:rPr lang="ko-KR" altLang="ko-KR" sz="1000" dirty="0" err="1"/>
              <a:t>where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is</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summary</a:t>
            </a:r>
            <a:r>
              <a:rPr lang="ko-KR" altLang="ko-KR" sz="1000" dirty="0"/>
              <a:t> of </a:t>
            </a:r>
            <a:r>
              <a:rPr lang="ko-KR" altLang="ko-KR" sz="1000" dirty="0" err="1"/>
              <a:t>a</a:t>
            </a:r>
            <a:r>
              <a:rPr lang="ko-KR" altLang="ko-KR" sz="1000" dirty="0"/>
              <a:t> </a:t>
            </a:r>
            <a:r>
              <a:rPr lang="ko-KR" altLang="ko-KR" sz="1000" dirty="0" err="1"/>
              <a:t>longer</a:t>
            </a:r>
            <a:r>
              <a:rPr lang="ko-KR" altLang="ko-KR" sz="1000" dirty="0"/>
              <a:t> </a:t>
            </a:r>
            <a:r>
              <a:rPr lang="ko-KR" altLang="ko-KR" sz="1000" dirty="0" err="1"/>
              <a:t>piece</a:t>
            </a:r>
            <a:r>
              <a:rPr lang="ko-KR" altLang="ko-KR" sz="1000" dirty="0"/>
              <a:t> of </a:t>
            </a:r>
            <a:r>
              <a:rPr lang="ko-KR" altLang="ko-KR" sz="1000" dirty="0" err="1"/>
              <a:t>text</a:t>
            </a:r>
            <a:r>
              <a:rPr lang="ko-KR" altLang="ko-KR" sz="1000" dirty="0"/>
              <a:t>.</a:t>
            </a:r>
          </a:p>
          <a:p>
            <a:pPr fontAlgn="ctr"/>
            <a:r>
              <a:rPr lang="ko-KR" altLang="ko-KR" b="1" dirty="0" err="1"/>
              <a:t>Language</a:t>
            </a:r>
            <a:r>
              <a:rPr lang="ko-KR" altLang="ko-KR" b="1" dirty="0"/>
              <a:t> </a:t>
            </a:r>
            <a:r>
              <a:rPr lang="ko-KR" altLang="ko-KR" b="1" dirty="0" err="1"/>
              <a:t>Translation</a:t>
            </a:r>
            <a:r>
              <a:rPr lang="ko-KR" altLang="ko-KR" sz="1000" b="1" dirty="0"/>
              <a:t>:-</a:t>
            </a:r>
            <a:r>
              <a:rPr lang="x-none" altLang="ko-KR" sz="1000" dirty="0"/>
              <a:t> </a:t>
            </a:r>
            <a:r>
              <a:rPr lang="ko-KR" altLang="ko-KR" sz="1000" dirty="0" err="1"/>
              <a:t>Anothe</a:t>
            </a:r>
            <a:r>
              <a:rPr lang="ko-KR" altLang="ko-KR" sz="1200" dirty="0" err="1"/>
              <a:t>r</a:t>
            </a:r>
            <a:r>
              <a:rPr lang="ko-KR" altLang="ko-KR" sz="1200" dirty="0"/>
              <a:t> </a:t>
            </a:r>
            <a:r>
              <a:rPr lang="ko-KR" altLang="ko-KR" sz="1200" dirty="0" err="1"/>
              <a:t>use</a:t>
            </a:r>
            <a:r>
              <a:rPr lang="ko-KR" altLang="ko-KR" sz="1200" dirty="0"/>
              <a:t> </a:t>
            </a:r>
            <a:r>
              <a:rPr lang="ko-KR" altLang="ko-KR" sz="1200" dirty="0" err="1"/>
              <a:t>case</a:t>
            </a:r>
            <a:r>
              <a:rPr lang="ko-KR" altLang="ko-KR" sz="1200" dirty="0"/>
              <a:t> of </a:t>
            </a:r>
            <a:r>
              <a:rPr lang="ko-KR" altLang="ko-KR" sz="1200" dirty="0" err="1"/>
              <a:t>Chat</a:t>
            </a:r>
            <a:r>
              <a:rPr lang="ko-KR" altLang="ko-KR" sz="1200" dirty="0"/>
              <a:t> GPT </a:t>
            </a:r>
            <a:r>
              <a:rPr lang="ko-KR" altLang="ko-KR" sz="1200" dirty="0" err="1"/>
              <a:t>is</a:t>
            </a:r>
            <a:r>
              <a:rPr lang="ko-KR" altLang="ko-KR" sz="1200" dirty="0"/>
              <a:t> </a:t>
            </a:r>
            <a:r>
              <a:rPr lang="ko-KR" altLang="ko-KR" sz="1200" dirty="0" err="1"/>
              <a:t>language</a:t>
            </a:r>
            <a:r>
              <a:rPr lang="ko-KR" altLang="ko-KR" sz="1200" dirty="0"/>
              <a:t> </a:t>
            </a:r>
            <a:r>
              <a:rPr lang="ko-KR" altLang="ko-KR" sz="1200" dirty="0" err="1"/>
              <a:t>translation</a:t>
            </a:r>
            <a:r>
              <a:rPr lang="ko-KR" altLang="ko-KR" sz="1200" dirty="0"/>
              <a:t>, </a:t>
            </a:r>
            <a:r>
              <a:rPr lang="ko-KR" altLang="ko-KR" sz="1200" dirty="0" err="1"/>
              <a:t>where</a:t>
            </a:r>
            <a:r>
              <a:rPr lang="ko-KR" altLang="ko-KR" sz="1200" dirty="0"/>
              <a:t> </a:t>
            </a:r>
            <a:r>
              <a:rPr lang="ko-KR" altLang="ko-KR" sz="1200" dirty="0" err="1"/>
              <a:t>the</a:t>
            </a:r>
            <a:r>
              <a:rPr lang="ko-KR" altLang="ko-KR" sz="1200" dirty="0"/>
              <a:t> </a:t>
            </a:r>
            <a:r>
              <a:rPr lang="ko-KR" altLang="ko-KR" sz="1200" dirty="0" err="1"/>
              <a:t>model</a:t>
            </a:r>
            <a:r>
              <a:rPr lang="ko-KR" altLang="ko-KR" sz="1200" dirty="0"/>
              <a:t> </a:t>
            </a:r>
            <a:r>
              <a:rPr lang="ko-KR" altLang="ko-KR" sz="1200" dirty="0" err="1"/>
              <a:t>can</a:t>
            </a:r>
            <a:r>
              <a:rPr lang="ko-KR" altLang="ko-KR" sz="1200" dirty="0"/>
              <a:t> </a:t>
            </a:r>
            <a:r>
              <a:rPr lang="ko-KR" altLang="ko-KR" sz="1200" dirty="0" err="1"/>
              <a:t>be</a:t>
            </a:r>
            <a:r>
              <a:rPr lang="ko-KR" altLang="ko-KR" sz="1200" dirty="0"/>
              <a:t> </a:t>
            </a:r>
            <a:r>
              <a:rPr lang="ko-KR" altLang="ko-KR" sz="1200" dirty="0" err="1"/>
              <a:t>fine-tuned</a:t>
            </a:r>
            <a:r>
              <a:rPr lang="ko-KR" altLang="ko-KR" sz="1200" dirty="0"/>
              <a:t> </a:t>
            </a:r>
            <a:r>
              <a:rPr lang="ko-KR" altLang="ko-KR" sz="1200" dirty="0" err="1"/>
              <a:t>for</a:t>
            </a:r>
            <a:r>
              <a:rPr lang="ko-KR" altLang="ko-KR" sz="1200" dirty="0"/>
              <a:t> </a:t>
            </a:r>
            <a:r>
              <a:rPr lang="ko-KR" altLang="ko-KR" sz="1200" dirty="0" err="1"/>
              <a:t>machine</a:t>
            </a:r>
            <a:r>
              <a:rPr lang="ko-KR" altLang="ko-KR" sz="1200" dirty="0"/>
              <a:t> </a:t>
            </a:r>
            <a:r>
              <a:rPr lang="ko-KR" altLang="ko-KR" sz="1200" dirty="0" err="1"/>
              <a:t>translation</a:t>
            </a:r>
            <a:r>
              <a:rPr lang="ko-KR" altLang="ko-KR" sz="1200" dirty="0"/>
              <a:t> </a:t>
            </a:r>
            <a:r>
              <a:rPr lang="ko-KR" altLang="ko-KR" sz="1200" dirty="0" err="1"/>
              <a:t>tasks</a:t>
            </a:r>
            <a:r>
              <a:rPr lang="ko-KR" altLang="ko-KR" sz="1200" dirty="0"/>
              <a:t>.</a:t>
            </a:r>
          </a:p>
          <a:p>
            <a:pPr fontAlgn="ctr"/>
            <a:r>
              <a:rPr lang="ko-KR" altLang="ko-KR" b="1" dirty="0" err="1"/>
              <a:t>Multimodal</a:t>
            </a:r>
            <a:r>
              <a:rPr lang="ko-KR" altLang="ko-KR" b="1" dirty="0"/>
              <a:t> </a:t>
            </a:r>
            <a:r>
              <a:rPr lang="ko-KR" altLang="ko-KR" b="1" dirty="0" err="1"/>
              <a:t>Learning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also</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in</a:t>
            </a:r>
            <a:r>
              <a:rPr lang="ko-KR" altLang="ko-KR" sz="1000" dirty="0"/>
              <a:t> </a:t>
            </a:r>
            <a:r>
              <a:rPr lang="ko-KR" altLang="ko-KR" sz="1000" dirty="0" err="1"/>
              <a:t>relation</a:t>
            </a:r>
            <a:r>
              <a:rPr lang="ko-KR" altLang="ko-KR" sz="1000" dirty="0"/>
              <a:t> </a:t>
            </a:r>
            <a:r>
              <a:rPr lang="ko-KR" altLang="ko-KR" sz="1000" dirty="0" err="1"/>
              <a:t>to</a:t>
            </a:r>
            <a:r>
              <a:rPr lang="ko-KR" altLang="ko-KR" sz="1000" dirty="0"/>
              <a:t> </a:t>
            </a:r>
            <a:r>
              <a:rPr lang="ko-KR" altLang="ko-KR" sz="1000" dirty="0" err="1"/>
              <a:t>images</a:t>
            </a:r>
            <a:r>
              <a:rPr lang="ko-KR" altLang="ko-KR" sz="1000" dirty="0"/>
              <a:t>, </a:t>
            </a:r>
            <a:r>
              <a:rPr lang="ko-KR" altLang="ko-KR" sz="1000" dirty="0" err="1"/>
              <a:t>audio</a:t>
            </a:r>
            <a:r>
              <a:rPr lang="ko-KR" altLang="ko-KR" sz="1000" dirty="0"/>
              <a:t>, and </a:t>
            </a:r>
            <a:r>
              <a:rPr lang="ko-KR" altLang="ko-KR" sz="1000" dirty="0" err="1"/>
              <a:t>video</a:t>
            </a:r>
            <a:r>
              <a:rPr lang="ko-KR" altLang="ko-KR" sz="1000" dirty="0"/>
              <a:t>. </a:t>
            </a:r>
            <a:r>
              <a:rPr lang="ko-KR" altLang="ko-KR" sz="1000" dirty="0" err="1"/>
              <a:t>This</a:t>
            </a:r>
            <a:r>
              <a:rPr lang="ko-KR" altLang="ko-KR" sz="1000" dirty="0"/>
              <a:t> </a:t>
            </a:r>
            <a:r>
              <a:rPr lang="ko-KR" altLang="ko-KR" sz="1000" dirty="0" err="1"/>
              <a:t>is</a:t>
            </a:r>
            <a:r>
              <a:rPr lang="ko-KR" altLang="ko-KR" sz="1000" dirty="0"/>
              <a:t> </a:t>
            </a:r>
            <a:r>
              <a:rPr lang="ko-KR" altLang="ko-KR" sz="1000" dirty="0" err="1"/>
              <a:t>known</a:t>
            </a:r>
            <a:r>
              <a:rPr lang="ko-KR" altLang="ko-KR" sz="1000" dirty="0"/>
              <a:t> </a:t>
            </a:r>
            <a:r>
              <a:rPr lang="ko-KR" altLang="ko-KR" sz="1000" dirty="0" err="1"/>
              <a:t>as</a:t>
            </a:r>
            <a:r>
              <a:rPr lang="ko-KR" altLang="ko-KR" sz="1000" dirty="0"/>
              <a:t> </a:t>
            </a:r>
            <a:r>
              <a:rPr lang="ko-KR" altLang="ko-KR" sz="1000" dirty="0" err="1"/>
              <a:t>multimodal</a:t>
            </a:r>
            <a:r>
              <a:rPr lang="ko-KR" altLang="ko-KR" sz="1000" dirty="0"/>
              <a:t> </a:t>
            </a:r>
            <a:r>
              <a:rPr lang="ko-KR" altLang="ko-KR" sz="1000" dirty="0" err="1"/>
              <a:t>learning</a:t>
            </a:r>
            <a:r>
              <a:rPr lang="ko-KR" altLang="ko-KR" sz="1000" dirty="0"/>
              <a:t>, and </a:t>
            </a:r>
            <a:r>
              <a:rPr lang="ko-KR" altLang="ko-KR" sz="1000" dirty="0" err="1"/>
              <a:t>it</a:t>
            </a:r>
            <a:r>
              <a:rPr lang="ko-KR" altLang="ko-KR" sz="1000" dirty="0"/>
              <a:t> </a:t>
            </a:r>
            <a:r>
              <a:rPr lang="ko-KR" altLang="ko-KR" sz="1000" dirty="0" err="1"/>
              <a:t>enables</a:t>
            </a:r>
            <a:r>
              <a:rPr lang="ko-KR" altLang="ko-KR" sz="1000" dirty="0"/>
              <a:t> </a:t>
            </a:r>
            <a:r>
              <a:rPr lang="ko-KR" altLang="ko-KR" sz="1000" dirty="0" err="1"/>
              <a:t>Chat</a:t>
            </a:r>
            <a:r>
              <a:rPr lang="ko-KR" altLang="ko-KR" sz="1000" dirty="0"/>
              <a:t> GPT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more</a:t>
            </a:r>
            <a:r>
              <a:rPr lang="ko-KR" altLang="ko-KR" sz="1000" dirty="0"/>
              <a:t> </a:t>
            </a:r>
            <a:r>
              <a:rPr lang="ko-KR" altLang="ko-KR" sz="1000" dirty="0" err="1"/>
              <a:t>diverse</a:t>
            </a:r>
            <a:r>
              <a:rPr lang="ko-KR" altLang="ko-KR" sz="1000" dirty="0"/>
              <a:t> </a:t>
            </a:r>
            <a:r>
              <a:rPr lang="ko-KR" altLang="ko-KR" sz="1000" dirty="0" err="1"/>
              <a:t>range</a:t>
            </a:r>
            <a:r>
              <a:rPr lang="ko-KR" altLang="ko-KR" sz="1000" dirty="0"/>
              <a:t> of </a:t>
            </a:r>
            <a:r>
              <a:rPr lang="ko-KR" altLang="ko-KR" sz="1000" dirty="0" err="1"/>
              <a:t>content</a:t>
            </a:r>
            <a:r>
              <a:rPr lang="ko-KR" altLang="ko-KR" sz="1000" dirty="0"/>
              <a:t>.</a:t>
            </a:r>
          </a:p>
          <a:p>
            <a:endParaRPr lang="ko-KR" altLang="en-US" dirty="0"/>
          </a:p>
        </p:txBody>
      </p:sp>
    </p:spTree>
    <p:extLst>
      <p:ext uri="{BB962C8B-B14F-4D97-AF65-F5344CB8AC3E}">
        <p14:creationId xmlns:p14="http://schemas.microsoft.com/office/powerpoint/2010/main" val="2403768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2352365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800ACF-8080-40CA-9CA4-61681B72511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933DDF1-5770-4A32-BBE9-C58CD39844D9}"/>
              </a:ext>
            </a:extLst>
          </p:cNvPr>
          <p:cNvSpPr>
            <a:spLocks noGrp="1"/>
          </p:cNvSpPr>
          <p:nvPr>
            <p:ph idx="1"/>
          </p:nvPr>
        </p:nvSpPr>
        <p:spPr/>
        <p:txBody>
          <a:bodyPr/>
          <a:lstStyle/>
          <a:p>
            <a:endParaRPr lang="ko-KR" altLang="en-US"/>
          </a:p>
        </p:txBody>
      </p:sp>
      <p:pic>
        <p:nvPicPr>
          <p:cNvPr id="3073" name="Picture 1" descr="data mining machine learning artificial intelligence online">
            <a:extLst>
              <a:ext uri="{FF2B5EF4-FFF2-40B4-BE49-F238E27FC236}">
                <a16:creationId xmlns:a16="http://schemas.microsoft.com/office/drawing/2014/main" id="{F137F0B2-2F9D-4827-B60C-C2882661E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3"/>
            <a:ext cx="1143000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146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10;Predictive Analytics &#10;Vision &#10;Speech &#10;Language &#10;Processing &#10;(NLP) &#10;aura &#10;Artificial &#10;Intelligence &#10;Expert &#10;Systems &#10;Machine &#10;Learning &#10;Robotics ">
            <a:extLst>
              <a:ext uri="{FF2B5EF4-FFF2-40B4-BE49-F238E27FC236}">
                <a16:creationId xmlns:a16="http://schemas.microsoft.com/office/drawing/2014/main" id="{8E1DB49F-5453-47DF-A102-78638C108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40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DAF289-3391-4F7C-B9DB-953EED4A8319}"/>
              </a:ext>
            </a:extLst>
          </p:cNvPr>
          <p:cNvSpPr>
            <a:spLocks noGrp="1"/>
          </p:cNvSpPr>
          <p:nvPr>
            <p:ph type="title"/>
          </p:nvPr>
        </p:nvSpPr>
        <p:spPr/>
        <p:txBody>
          <a:bodyPr/>
          <a:lstStyle/>
          <a:p>
            <a:r>
              <a:rPr lang="en-US" altLang="ko-KR" dirty="0"/>
              <a:t>Machine learning</a:t>
            </a:r>
            <a:endParaRPr lang="ko-KR" altLang="en-US" dirty="0"/>
          </a:p>
        </p:txBody>
      </p:sp>
      <p:sp>
        <p:nvSpPr>
          <p:cNvPr id="3" name="내용 개체 틀 2">
            <a:extLst>
              <a:ext uri="{FF2B5EF4-FFF2-40B4-BE49-F238E27FC236}">
                <a16:creationId xmlns:a16="http://schemas.microsoft.com/office/drawing/2014/main" id="{B0D997CB-8613-45A3-9314-0F705D7E03EE}"/>
              </a:ext>
            </a:extLst>
          </p:cNvPr>
          <p:cNvSpPr>
            <a:spLocks noGrp="1"/>
          </p:cNvSpPr>
          <p:nvPr>
            <p:ph idx="1"/>
          </p:nvPr>
        </p:nvSpPr>
        <p:spPr/>
        <p:txBody>
          <a:bodyPr/>
          <a:lstStyle/>
          <a:p>
            <a:r>
              <a:rPr lang="en-US" altLang="ko-KR" sz="1200" dirty="0"/>
              <a:t>Machine Learning is a subfield of artificial intelligence (AI) that focuses </a:t>
            </a:r>
          </a:p>
          <a:p>
            <a:pPr marL="0" indent="0">
              <a:buNone/>
            </a:pPr>
            <a:r>
              <a:rPr lang="en-US" altLang="ko-KR" sz="1200" dirty="0"/>
              <a:t>    on the development of </a:t>
            </a:r>
            <a:r>
              <a:rPr lang="en-US" altLang="ko-KR" dirty="0"/>
              <a:t>algorithms and statistical models </a:t>
            </a:r>
            <a:r>
              <a:rPr lang="en-US" altLang="ko-KR" sz="1050" dirty="0"/>
              <a:t>that enable computers to perform tasks </a:t>
            </a:r>
          </a:p>
          <a:p>
            <a:endParaRPr lang="en-US" altLang="ko-KR" sz="1050" dirty="0"/>
          </a:p>
          <a:p>
            <a:endParaRPr lang="en-US" altLang="ko-KR" sz="1050" dirty="0"/>
          </a:p>
          <a:p>
            <a:pPr marL="0" indent="0">
              <a:buNone/>
            </a:pPr>
            <a:r>
              <a:rPr lang="en-US" altLang="ko-KR" dirty="0"/>
              <a:t>  without being explicitly programmed </a:t>
            </a:r>
            <a:r>
              <a:rPr lang="en-US" altLang="ko-KR" sz="1100" dirty="0"/>
              <a:t>to do so</a:t>
            </a:r>
            <a:r>
              <a:rPr lang="en-US" altLang="ko-KR" dirty="0"/>
              <a:t>.</a:t>
            </a:r>
          </a:p>
          <a:p>
            <a:endParaRPr lang="en-US" altLang="ko-KR" sz="1100" dirty="0"/>
          </a:p>
          <a:p>
            <a:endParaRPr lang="en-US" altLang="ko-KR" sz="1100" dirty="0"/>
          </a:p>
          <a:p>
            <a:r>
              <a:rPr lang="en-US" altLang="ko-KR" sz="1100" dirty="0"/>
              <a:t>Machine learning algorithms are designed to identify and learn from patterns in large datasets, enabling them to generalize and make accurate predictions </a:t>
            </a:r>
          </a:p>
          <a:p>
            <a:r>
              <a:rPr lang="en-US" altLang="ko-KR" sz="1100" dirty="0"/>
              <a:t>or take appropriate actions when </a:t>
            </a:r>
            <a:r>
              <a:rPr lang="en-US" altLang="ko-KR" dirty="0"/>
              <a:t>presented with new, unseen data.</a:t>
            </a:r>
          </a:p>
          <a:p>
            <a:endParaRPr lang="en-US" altLang="ko-KR" dirty="0"/>
          </a:p>
        </p:txBody>
      </p:sp>
      <p:pic>
        <p:nvPicPr>
          <p:cNvPr id="3074" name="Picture 2" descr="Download Machine Learning Brain Mind Royalty-Free Stock Illustration Image  - Pixabay">
            <a:extLst>
              <a:ext uri="{FF2B5EF4-FFF2-40B4-BE49-F238E27FC236}">
                <a16:creationId xmlns:a16="http://schemas.microsoft.com/office/drawing/2014/main" id="{6A890EA0-3CC0-4CEC-971C-02D60E24F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344" y="4768936"/>
            <a:ext cx="1841263" cy="172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675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282ABB9-0555-4B3C-A758-EA0212B30AE5}"/>
              </a:ext>
            </a:extLst>
          </p:cNvPr>
          <p:cNvPicPr>
            <a:picLocks noChangeAspect="1"/>
          </p:cNvPicPr>
          <p:nvPr/>
        </p:nvPicPr>
        <p:blipFill>
          <a:blip r:embed="rId2"/>
          <a:stretch>
            <a:fillRect/>
          </a:stretch>
        </p:blipFill>
        <p:spPr>
          <a:xfrm>
            <a:off x="513999" y="1205567"/>
            <a:ext cx="11452793" cy="4842895"/>
          </a:xfrm>
          <a:prstGeom prst="rect">
            <a:avLst/>
          </a:prstGeom>
        </p:spPr>
      </p:pic>
      <p:sp>
        <p:nvSpPr>
          <p:cNvPr id="5" name="직사각형 4">
            <a:extLst>
              <a:ext uri="{FF2B5EF4-FFF2-40B4-BE49-F238E27FC236}">
                <a16:creationId xmlns:a16="http://schemas.microsoft.com/office/drawing/2014/main" id="{0A7B83F6-5902-42D5-A956-726B7BBDA171}"/>
              </a:ext>
            </a:extLst>
          </p:cNvPr>
          <p:cNvSpPr/>
          <p:nvPr/>
        </p:nvSpPr>
        <p:spPr>
          <a:xfrm>
            <a:off x="633167" y="392078"/>
            <a:ext cx="3915303" cy="369332"/>
          </a:xfrm>
          <a:prstGeom prst="rect">
            <a:avLst/>
          </a:prstGeom>
        </p:spPr>
        <p:txBody>
          <a:bodyPr wrap="none">
            <a:spAutoFit/>
          </a:bodyPr>
          <a:lstStyle/>
          <a:p>
            <a:r>
              <a:rPr lang="en-US" altLang="ko-KR" dirty="0">
                <a:solidFill>
                  <a:srgbClr val="282828"/>
                </a:solidFill>
                <a:ea typeface="Open Sans"/>
              </a:rPr>
              <a:t>Deep</a:t>
            </a:r>
            <a:r>
              <a:rPr lang="ko-KR" altLang="ko-KR" dirty="0">
                <a:solidFill>
                  <a:srgbClr val="282828"/>
                </a:solidFill>
                <a:ea typeface="Open Sans"/>
              </a:rPr>
              <a:t> </a:t>
            </a:r>
            <a:r>
              <a:rPr lang="ko-KR" altLang="ko-KR" dirty="0" err="1">
                <a:solidFill>
                  <a:srgbClr val="282828"/>
                </a:solidFill>
                <a:ea typeface="Open Sans"/>
              </a:rPr>
              <a:t>Learning</a:t>
            </a:r>
            <a:r>
              <a:rPr lang="en-US" altLang="ko-KR" dirty="0">
                <a:solidFill>
                  <a:srgbClr val="282828"/>
                </a:solidFill>
                <a:ea typeface="Open Sans"/>
              </a:rPr>
              <a:t> == Neural networks</a:t>
            </a:r>
            <a:endParaRPr lang="ko-KR" altLang="en-US" dirty="0"/>
          </a:p>
        </p:txBody>
      </p:sp>
    </p:spTree>
    <p:extLst>
      <p:ext uri="{BB962C8B-B14F-4D97-AF65-F5344CB8AC3E}">
        <p14:creationId xmlns:p14="http://schemas.microsoft.com/office/powerpoint/2010/main" val="678578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y a Rules Based plus a Machine Learning hybrid approach | 1Spatial">
            <a:extLst>
              <a:ext uri="{FF2B5EF4-FFF2-40B4-BE49-F238E27FC236}">
                <a16:creationId xmlns:a16="http://schemas.microsoft.com/office/drawing/2014/main" id="{7FA40ACD-A26E-4B97-ABD0-701DA2381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85" y="568451"/>
            <a:ext cx="7248087" cy="56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606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3. Subsections of artificial intelligence. Source: generated by the authors. &#10;Reg &#10;Classification &#10;Self Training &#10;Low Density &#10;Se aration Models &#10;Graph Bmd &#10;Algorit h ms &#10;Dynamic programming &#10;Monte Carlo Methods &#10;Heuristic Methods &#10;Deep Feed Forward Networks &#10;Convolution &#10;Neural Networks &#10;Neural Networks &#10;Siamese Neural &#10;Networks &#10;Tra n sformers &#10;Generative &#10;net Wor k s &#10;Graph Neural &#10;Networ &#10;Supervised Learning &#10;Unsupervised &#10;Learning &#10;Dimensiona 'ty &#10;Reduction &#10;Semi Supervised Learning &#10;Reinforcement Learning &#10;Deep Learning &#10;Machine Translation &#10;Content Extraction &#10;Question Answering &#10;Information Retrieval &#10;Sentiment Analysis &#10;Text Generation &#10;Topic Modelin &#10;Image Recognition &#10;Machine Vision &#10;Machine &#10;Learning &#10;Planning &#10;Robotics &#10;Natural Language &#10;Processing &#10;Expert &#10;systems &#10;Speech &#10;Vision &#10;Artificial &#10;intelligence ">
            <a:extLst>
              <a:ext uri="{FF2B5EF4-FFF2-40B4-BE49-F238E27FC236}">
                <a16:creationId xmlns:a16="http://schemas.microsoft.com/office/drawing/2014/main" id="{1DE0A47F-4442-4308-AB10-91A1FBD5F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3" y="0"/>
            <a:ext cx="738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설명선: 오른쪽 화살표 3">
            <a:extLst>
              <a:ext uri="{FF2B5EF4-FFF2-40B4-BE49-F238E27FC236}">
                <a16:creationId xmlns:a16="http://schemas.microsoft.com/office/drawing/2014/main" id="{5589EEFB-FD6D-4A8F-A807-52F3CFE6765B}"/>
              </a:ext>
            </a:extLst>
          </p:cNvPr>
          <p:cNvSpPr/>
          <p:nvPr/>
        </p:nvSpPr>
        <p:spPr>
          <a:xfrm>
            <a:off x="117446" y="4043494"/>
            <a:ext cx="2558642" cy="30200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Transformer</a:t>
            </a:r>
            <a:endParaRPr lang="ko-KR" altLang="en-US" dirty="0"/>
          </a:p>
        </p:txBody>
      </p:sp>
    </p:spTree>
    <p:extLst>
      <p:ext uri="{BB962C8B-B14F-4D97-AF65-F5344CB8AC3E}">
        <p14:creationId xmlns:p14="http://schemas.microsoft.com/office/powerpoint/2010/main" val="1615918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1255E1-F002-40BB-B569-389DB6C9A907}"/>
              </a:ext>
            </a:extLst>
          </p:cNvPr>
          <p:cNvSpPr>
            <a:spLocks noGrp="1"/>
          </p:cNvSpPr>
          <p:nvPr>
            <p:ph type="title"/>
          </p:nvPr>
        </p:nvSpPr>
        <p:spPr/>
        <p:txBody>
          <a:bodyPr/>
          <a:lstStyle/>
          <a:p>
            <a:r>
              <a:rPr lang="ko-KR" altLang="ko-KR" dirty="0" err="1"/>
              <a:t>Transformer</a:t>
            </a:r>
            <a:endParaRPr lang="ko-KR" altLang="en-US" dirty="0"/>
          </a:p>
        </p:txBody>
      </p:sp>
      <p:sp>
        <p:nvSpPr>
          <p:cNvPr id="3" name="내용 개체 틀 2">
            <a:extLst>
              <a:ext uri="{FF2B5EF4-FFF2-40B4-BE49-F238E27FC236}">
                <a16:creationId xmlns:a16="http://schemas.microsoft.com/office/drawing/2014/main" id="{925C75E0-9CED-41CB-994F-F594B951648A}"/>
              </a:ext>
            </a:extLst>
          </p:cNvPr>
          <p:cNvSpPr>
            <a:spLocks noGrp="1"/>
          </p:cNvSpPr>
          <p:nvPr>
            <p:ph idx="1"/>
          </p:nvPr>
        </p:nvSpPr>
        <p:spPr>
          <a:xfrm>
            <a:off x="419450" y="1272317"/>
            <a:ext cx="6177791" cy="4901979"/>
          </a:xfrm>
        </p:spPr>
        <p:txBody>
          <a:bodyPr/>
          <a:lstStyle/>
          <a:p>
            <a:endParaRPr lang="en-US" altLang="ko-KR" sz="2400" dirty="0"/>
          </a:p>
          <a:p>
            <a:pPr marL="457200" lvl="1" indent="0">
              <a:buNone/>
            </a:pPr>
            <a:r>
              <a:rPr lang="ko-KR" altLang="ko-KR" dirty="0" err="1"/>
              <a:t>a</a:t>
            </a:r>
            <a:r>
              <a:rPr lang="ko-KR" altLang="ko-KR" dirty="0"/>
              <a:t> </a:t>
            </a:r>
            <a:r>
              <a:rPr lang="ko-KR" altLang="ko-KR" dirty="0" err="1"/>
              <a:t>specific</a:t>
            </a:r>
            <a:r>
              <a:rPr lang="ko-KR" altLang="ko-KR" dirty="0"/>
              <a:t> </a:t>
            </a:r>
            <a:r>
              <a:rPr lang="ko-KR" altLang="ko-KR" dirty="0" err="1"/>
              <a:t>type</a:t>
            </a:r>
            <a:r>
              <a:rPr lang="ko-KR" altLang="ko-KR" dirty="0"/>
              <a:t> of </a:t>
            </a:r>
            <a:endParaRPr lang="en-US" altLang="ko-KR" dirty="0"/>
          </a:p>
          <a:p>
            <a:pPr marL="457200" lvl="1" indent="0">
              <a:buNone/>
            </a:pPr>
            <a:endParaRPr lang="en-US" altLang="ko-KR" sz="2800" dirty="0">
              <a:highlight>
                <a:srgbClr val="C0C0C0"/>
              </a:highlight>
            </a:endParaRPr>
          </a:p>
          <a:p>
            <a:pPr marL="457200" lvl="1" indent="0">
              <a:buNone/>
            </a:pPr>
            <a:r>
              <a:rPr lang="ko-KR" altLang="ko-KR" sz="2800" dirty="0" err="1">
                <a:highlight>
                  <a:srgbClr val="C0C0C0"/>
                </a:highlight>
              </a:rPr>
              <a:t>deep</a:t>
            </a:r>
            <a:r>
              <a:rPr lang="ko-KR" altLang="ko-KR" sz="2800" dirty="0">
                <a:highlight>
                  <a:srgbClr val="C0C0C0"/>
                </a:highlight>
              </a:rPr>
              <a:t> </a:t>
            </a:r>
            <a:r>
              <a:rPr lang="ko-KR" altLang="ko-KR" sz="2800" dirty="0" err="1">
                <a:highlight>
                  <a:srgbClr val="C0C0C0"/>
                </a:highlight>
              </a:rPr>
              <a:t>learning</a:t>
            </a:r>
            <a:r>
              <a:rPr lang="ko-KR" altLang="ko-KR" sz="2800" dirty="0">
                <a:highlight>
                  <a:srgbClr val="C0C0C0"/>
                </a:highlight>
              </a:rPr>
              <a:t> </a:t>
            </a:r>
            <a:r>
              <a:rPr lang="ko-KR" altLang="ko-KR" sz="2800" dirty="0" err="1">
                <a:highlight>
                  <a:srgbClr val="C0C0C0"/>
                </a:highlight>
              </a:rPr>
              <a:t>model</a:t>
            </a:r>
            <a:r>
              <a:rPr lang="ko-KR" altLang="ko-KR" sz="2800" dirty="0">
                <a:highlight>
                  <a:srgbClr val="C0C0C0"/>
                </a:highlight>
              </a:rPr>
              <a:t> </a:t>
            </a:r>
            <a:r>
              <a:rPr lang="ko-KR" altLang="ko-KR" dirty="0" err="1"/>
              <a:t>architecture</a:t>
            </a:r>
            <a:r>
              <a:rPr lang="ko-KR" altLang="ko-KR" dirty="0"/>
              <a:t> </a:t>
            </a:r>
            <a:endParaRPr lang="en-US" altLang="ko-KR" dirty="0"/>
          </a:p>
          <a:p>
            <a:pPr marL="457200" lvl="1" indent="0">
              <a:buNone/>
            </a:pPr>
            <a:endParaRPr lang="en-US" altLang="ko-KR" dirty="0"/>
          </a:p>
          <a:p>
            <a:pPr marL="457200" lvl="1" indent="0">
              <a:buNone/>
            </a:pPr>
            <a:r>
              <a:rPr lang="ko-KR" altLang="ko-KR" dirty="0" err="1"/>
              <a:t>called</a:t>
            </a:r>
            <a:r>
              <a:rPr lang="ko-KR" altLang="ko-KR" dirty="0"/>
              <a:t> </a:t>
            </a:r>
            <a:r>
              <a:rPr lang="ko-KR" altLang="ko-KR" dirty="0" err="1"/>
              <a:t>the</a:t>
            </a:r>
            <a:r>
              <a:rPr lang="ko-KR" altLang="ko-KR" dirty="0"/>
              <a:t> </a:t>
            </a:r>
            <a:r>
              <a:rPr lang="ko-KR" altLang="ko-KR" dirty="0" err="1"/>
              <a:t>Transformer</a:t>
            </a:r>
            <a:r>
              <a:rPr lang="ko-KR" altLang="ko-KR" dirty="0"/>
              <a:t> </a:t>
            </a:r>
            <a:r>
              <a:rPr lang="ko-KR" altLang="ko-KR" dirty="0" err="1"/>
              <a:t>model</a:t>
            </a:r>
            <a:r>
              <a:rPr lang="ko-KR" altLang="ko-KR" dirty="0"/>
              <a:t>.</a:t>
            </a:r>
          </a:p>
          <a:p>
            <a:endParaRPr lang="ko-KR" altLang="en-US" dirty="0"/>
          </a:p>
        </p:txBody>
      </p:sp>
      <p:pic>
        <p:nvPicPr>
          <p:cNvPr id="1026" name="Picture 2" descr="A 17–95.6 TOPS/W Deep Learning Inference Accelerator with Per-Vector Scaled  4-bit Quantization for Transformers in 5nm | Research">
            <a:extLst>
              <a:ext uri="{FF2B5EF4-FFF2-40B4-BE49-F238E27FC236}">
                <a16:creationId xmlns:a16="http://schemas.microsoft.com/office/drawing/2014/main" id="{D0EF7245-C5B1-47F4-91AA-56E4E6D5D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878" y="1124125"/>
            <a:ext cx="5499688" cy="46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72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39BC4-6279-41D0-B6FF-2AD19C052FBC}"/>
              </a:ext>
            </a:extLst>
          </p:cNvPr>
          <p:cNvSpPr>
            <a:spLocks noGrp="1"/>
          </p:cNvSpPr>
          <p:nvPr>
            <p:ph type="title"/>
          </p:nvPr>
        </p:nvSpPr>
        <p:spPr/>
        <p:txBody>
          <a:bodyPr/>
          <a:lstStyle/>
          <a:p>
            <a:r>
              <a:rPr lang="ko-KR" altLang="ko-KR" b="1" dirty="0" err="1"/>
              <a:t>Alan</a:t>
            </a:r>
            <a:r>
              <a:rPr lang="ko-KR" altLang="ko-KR" b="1" dirty="0"/>
              <a:t> </a:t>
            </a:r>
            <a:r>
              <a:rPr lang="ko-KR" altLang="ko-KR" b="1" dirty="0" err="1"/>
              <a:t>Turing</a:t>
            </a:r>
            <a:br>
              <a:rPr lang="en-US" altLang="ko-KR" dirty="0"/>
            </a:br>
            <a:endParaRPr lang="ko-KR" altLang="en-US" dirty="0"/>
          </a:p>
        </p:txBody>
      </p:sp>
      <p:sp>
        <p:nvSpPr>
          <p:cNvPr id="3" name="내용 개체 틀 2">
            <a:extLst>
              <a:ext uri="{FF2B5EF4-FFF2-40B4-BE49-F238E27FC236}">
                <a16:creationId xmlns:a16="http://schemas.microsoft.com/office/drawing/2014/main" id="{B6C4A354-A026-4F7C-B867-3100755B7A79}"/>
              </a:ext>
            </a:extLst>
          </p:cNvPr>
          <p:cNvSpPr>
            <a:spLocks noGrp="1"/>
          </p:cNvSpPr>
          <p:nvPr>
            <p:ph idx="1"/>
          </p:nvPr>
        </p:nvSpPr>
        <p:spPr/>
        <p:txBody>
          <a:bodyPr>
            <a:normAutofit/>
          </a:bodyPr>
          <a:lstStyle/>
          <a:p>
            <a:pPr fontAlgn="ctr"/>
            <a:r>
              <a:rPr lang="ko-KR" altLang="ko-KR" sz="1100" dirty="0"/>
              <a:t>The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was</a:t>
            </a:r>
            <a:r>
              <a:rPr lang="ko-KR" altLang="ko-KR" sz="1100" dirty="0"/>
              <a:t> </a:t>
            </a:r>
            <a:r>
              <a:rPr lang="ko-KR" altLang="ko-KR" sz="1100" dirty="0" err="1"/>
              <a:t>inspired</a:t>
            </a:r>
            <a:r>
              <a:rPr lang="ko-KR" altLang="ko-KR" sz="1100" dirty="0"/>
              <a:t> </a:t>
            </a:r>
            <a:r>
              <a:rPr lang="ko-KR" altLang="ko-KR" sz="1100" dirty="0" err="1"/>
              <a:t>by</a:t>
            </a:r>
            <a:r>
              <a:rPr lang="ko-KR" altLang="ko-KR" sz="1100" dirty="0"/>
              <a:t> </a:t>
            </a:r>
            <a:r>
              <a:rPr lang="ko-KR" altLang="ko-KR" sz="1100" dirty="0" err="1"/>
              <a:t>Eve’s</a:t>
            </a:r>
            <a:r>
              <a:rPr lang="ko-KR" altLang="ko-KR" sz="1100" dirty="0"/>
              <a:t> </a:t>
            </a:r>
            <a:r>
              <a:rPr lang="ko-KR" altLang="ko-KR" sz="1100" dirty="0" err="1"/>
              <a:t>bite</a:t>
            </a:r>
            <a:r>
              <a:rPr lang="ko-KR" altLang="ko-KR" sz="1100" dirty="0"/>
              <a:t> </a:t>
            </a:r>
            <a:r>
              <a:rPr lang="ko-KR" altLang="ko-KR" sz="1100" dirty="0" err="1"/>
              <a:t>out</a:t>
            </a:r>
            <a:r>
              <a:rPr lang="ko-KR" altLang="ko-KR" sz="1100" dirty="0"/>
              <a:t> of </a:t>
            </a:r>
            <a:r>
              <a:rPr lang="ko-KR" altLang="ko-KR" sz="1100" dirty="0" err="1"/>
              <a:t>the</a:t>
            </a:r>
            <a:r>
              <a:rPr lang="ko-KR" altLang="ko-KR" sz="1100" dirty="0"/>
              <a:t> </a:t>
            </a:r>
            <a:r>
              <a:rPr lang="ko-KR" altLang="ko-KR" sz="1100" dirty="0" err="1"/>
              <a:t>apple</a:t>
            </a:r>
            <a:r>
              <a:rPr lang="ko-KR" altLang="ko-KR" sz="1100" dirty="0"/>
              <a:t>.</a:t>
            </a:r>
          </a:p>
          <a:p>
            <a:pPr fontAlgn="ctr"/>
            <a:r>
              <a:rPr lang="ko-KR" altLang="ko-KR" sz="1100" dirty="0"/>
              <a:t>The </a:t>
            </a:r>
            <a:r>
              <a:rPr lang="ko-KR" altLang="ko-KR" sz="1100" dirty="0" err="1"/>
              <a:t>story</a:t>
            </a:r>
            <a:r>
              <a:rPr lang="ko-KR" altLang="ko-KR" sz="1100" dirty="0"/>
              <a:t> of </a:t>
            </a:r>
            <a:r>
              <a:rPr lang="ko-KR" altLang="ko-KR" sz="1100" dirty="0" err="1"/>
              <a:t>Nymphus</a:t>
            </a:r>
            <a:r>
              <a:rPr lang="ko-KR" altLang="ko-KR" sz="1100" dirty="0"/>
              <a:t> </a:t>
            </a:r>
            <a:r>
              <a:rPr lang="ko-KR" altLang="ko-KR" sz="1100" dirty="0" err="1"/>
              <a:t>gaining</a:t>
            </a:r>
            <a:r>
              <a:rPr lang="ko-KR" altLang="ko-KR" sz="1100" dirty="0"/>
              <a:t> </a:t>
            </a:r>
            <a:r>
              <a:rPr lang="ko-KR" altLang="ko-KR" sz="1100" dirty="0" err="1"/>
              <a:t>immortality</a:t>
            </a:r>
            <a:r>
              <a:rPr lang="ko-KR" altLang="ko-KR" sz="1100" dirty="0"/>
              <a:t> </a:t>
            </a:r>
            <a:r>
              <a:rPr lang="ko-KR" altLang="ko-KR" sz="1100" dirty="0" err="1"/>
              <a:t>by</a:t>
            </a:r>
            <a:r>
              <a:rPr lang="ko-KR" altLang="ko-KR" sz="1100" dirty="0"/>
              <a:t> </a:t>
            </a:r>
            <a:r>
              <a:rPr lang="ko-KR" altLang="ko-KR" sz="1100" dirty="0" err="1"/>
              <a:t>eating</a:t>
            </a:r>
            <a:r>
              <a:rPr lang="ko-KR" altLang="ko-KR" sz="1100" dirty="0"/>
              <a:t> </a:t>
            </a:r>
            <a:r>
              <a:rPr lang="ko-KR" altLang="ko-KR" sz="1100" dirty="0" err="1"/>
              <a:t>a</a:t>
            </a:r>
            <a:r>
              <a:rPr lang="ko-KR" altLang="ko-KR" sz="1100" dirty="0"/>
              <a:t> </a:t>
            </a:r>
            <a:r>
              <a:rPr lang="ko-KR" altLang="ko-KR" sz="1100" dirty="0" err="1"/>
              <a:t>golden</a:t>
            </a:r>
            <a:r>
              <a:rPr lang="ko-KR" altLang="ko-KR" sz="1100" dirty="0"/>
              <a:t> </a:t>
            </a:r>
            <a:r>
              <a:rPr lang="ko-KR" altLang="ko-KR" sz="1100" dirty="0" err="1"/>
              <a:t>apple</a:t>
            </a:r>
            <a:r>
              <a:rPr lang="ko-KR" altLang="ko-KR" sz="1100" dirty="0"/>
              <a:t>.</a:t>
            </a:r>
          </a:p>
          <a:p>
            <a:pPr fontAlgn="ctr"/>
            <a:r>
              <a:rPr lang="ko-KR" altLang="ko-KR" b="1" dirty="0" err="1"/>
              <a:t>Alan</a:t>
            </a:r>
            <a:r>
              <a:rPr lang="ko-KR" altLang="ko-KR" b="1" dirty="0"/>
              <a:t> </a:t>
            </a:r>
            <a:r>
              <a:rPr lang="ko-KR" altLang="ko-KR" b="1" dirty="0" err="1"/>
              <a:t>Turing</a:t>
            </a:r>
            <a:r>
              <a:rPr lang="ko-KR" altLang="ko-KR" dirty="0"/>
              <a:t>, </a:t>
            </a:r>
            <a:endParaRPr lang="en-US" altLang="ko-KR" dirty="0"/>
          </a:p>
          <a:p>
            <a:pPr marL="0" indent="0" fontAlgn="ctr">
              <a:buNone/>
            </a:pPr>
            <a:r>
              <a:rPr lang="en-US" altLang="ko-KR" dirty="0"/>
              <a:t>	</a:t>
            </a:r>
            <a:r>
              <a:rPr lang="ko-KR" altLang="ko-KR" dirty="0" err="1"/>
              <a:t>the</a:t>
            </a:r>
            <a:r>
              <a:rPr lang="ko-KR" altLang="ko-KR" dirty="0"/>
              <a:t> </a:t>
            </a:r>
            <a:r>
              <a:rPr lang="ko-KR" altLang="ko-KR" dirty="0" err="1"/>
              <a:t>father</a:t>
            </a:r>
            <a:r>
              <a:rPr lang="ko-KR" altLang="ko-KR" dirty="0"/>
              <a:t> of </a:t>
            </a:r>
            <a:r>
              <a:rPr lang="ko-KR" altLang="ko-KR" dirty="0" err="1"/>
              <a:t>modern</a:t>
            </a:r>
            <a:r>
              <a:rPr lang="ko-KR" altLang="ko-KR" dirty="0"/>
              <a:t> </a:t>
            </a:r>
            <a:r>
              <a:rPr lang="ko-KR" altLang="ko-KR" dirty="0" err="1"/>
              <a:t>computing</a:t>
            </a:r>
            <a:r>
              <a:rPr lang="ko-KR" altLang="ko-KR" dirty="0"/>
              <a:t>, </a:t>
            </a:r>
            <a:endParaRPr lang="en-US" altLang="ko-KR" dirty="0"/>
          </a:p>
          <a:p>
            <a:pPr marL="0" indent="0" fontAlgn="ctr">
              <a:buNone/>
            </a:pPr>
            <a:r>
              <a:rPr lang="en-US" altLang="ko-KR" dirty="0"/>
              <a:t>	</a:t>
            </a:r>
            <a:r>
              <a:rPr lang="ko-KR" altLang="ko-KR" dirty="0" err="1"/>
              <a:t>died</a:t>
            </a:r>
            <a:r>
              <a:rPr lang="ko-KR" altLang="ko-KR" dirty="0"/>
              <a:t> </a:t>
            </a:r>
            <a:r>
              <a:rPr lang="ko-KR" altLang="ko-KR" dirty="0" err="1"/>
              <a:t>after</a:t>
            </a:r>
            <a:r>
              <a:rPr lang="ko-KR" altLang="ko-KR" dirty="0"/>
              <a:t> </a:t>
            </a:r>
            <a:r>
              <a:rPr lang="ko-KR" altLang="ko-KR" dirty="0" err="1"/>
              <a:t>eating</a:t>
            </a:r>
            <a:r>
              <a:rPr lang="ko-KR" altLang="ko-KR" dirty="0"/>
              <a:t> </a:t>
            </a:r>
            <a:r>
              <a:rPr lang="ko-KR" altLang="ko-KR" dirty="0" err="1"/>
              <a:t>a</a:t>
            </a:r>
            <a:r>
              <a:rPr lang="ko-KR" altLang="ko-KR" dirty="0"/>
              <a:t> </a:t>
            </a:r>
            <a:r>
              <a:rPr lang="ko-KR" altLang="ko-KR" dirty="0" err="1"/>
              <a:t>poisoned</a:t>
            </a:r>
            <a:r>
              <a:rPr lang="ko-KR" altLang="ko-KR" dirty="0"/>
              <a:t> </a:t>
            </a:r>
            <a:r>
              <a:rPr lang="ko-KR" altLang="ko-KR" dirty="0" err="1"/>
              <a:t>apple</a:t>
            </a:r>
            <a:r>
              <a:rPr lang="ko-KR" altLang="ko-KR" dirty="0"/>
              <a:t>.</a:t>
            </a:r>
          </a:p>
          <a:p>
            <a:pPr fontAlgn="ctr"/>
            <a:r>
              <a:rPr lang="ko-KR" altLang="ko-KR" sz="1100" dirty="0" err="1"/>
              <a:t>From</a:t>
            </a:r>
            <a:r>
              <a:rPr lang="ko-KR" altLang="ko-KR" sz="1100" dirty="0"/>
              <a:t> </a:t>
            </a:r>
            <a:r>
              <a:rPr lang="ko-KR" altLang="ko-KR" sz="1100" dirty="0" err="1"/>
              <a:t>the</a:t>
            </a:r>
            <a:r>
              <a:rPr lang="ko-KR" altLang="ko-KR" sz="1100" dirty="0"/>
              <a:t> </a:t>
            </a:r>
            <a:r>
              <a:rPr lang="ko-KR" altLang="ko-KR" sz="1100" dirty="0" err="1"/>
              <a:t>famous</a:t>
            </a:r>
            <a:r>
              <a:rPr lang="ko-KR" altLang="ko-KR" sz="1100" dirty="0"/>
              <a:t> </a:t>
            </a:r>
            <a:r>
              <a:rPr lang="ko-KR" altLang="ko-KR" sz="1100" dirty="0" err="1"/>
              <a:t>saying</a:t>
            </a:r>
            <a:r>
              <a:rPr lang="ko-KR" altLang="ko-KR" sz="1100" dirty="0"/>
              <a:t>: “</a:t>
            </a:r>
            <a:r>
              <a:rPr lang="ko-KR" altLang="ko-KR" sz="1100" dirty="0" err="1"/>
              <a:t>an</a:t>
            </a:r>
            <a:r>
              <a:rPr lang="ko-KR" altLang="ko-KR" sz="1100" dirty="0"/>
              <a:t> </a:t>
            </a:r>
            <a:r>
              <a:rPr lang="ko-KR" altLang="ko-KR" sz="1100" dirty="0" err="1"/>
              <a:t>apple</a:t>
            </a:r>
            <a:r>
              <a:rPr lang="ko-KR" altLang="ko-KR" sz="1100" dirty="0"/>
              <a:t> </a:t>
            </a:r>
            <a:r>
              <a:rPr lang="ko-KR" altLang="ko-KR" sz="1100" dirty="0" err="1"/>
              <a:t>a</a:t>
            </a:r>
            <a:r>
              <a:rPr lang="ko-KR" altLang="ko-KR" sz="1100" dirty="0"/>
              <a:t> </a:t>
            </a:r>
            <a:r>
              <a:rPr lang="ko-KR" altLang="ko-KR" sz="1100" dirty="0" err="1"/>
              <a:t>day</a:t>
            </a:r>
            <a:r>
              <a:rPr lang="ko-KR" altLang="ko-KR" sz="1100" dirty="0"/>
              <a:t> </a:t>
            </a:r>
            <a:r>
              <a:rPr lang="ko-KR" altLang="ko-KR" sz="1100" dirty="0" err="1"/>
              <a:t>keeps</a:t>
            </a:r>
            <a:r>
              <a:rPr lang="ko-KR" altLang="ko-KR" sz="1100" dirty="0"/>
              <a:t> </a:t>
            </a:r>
            <a:r>
              <a:rPr lang="ko-KR" altLang="ko-KR" sz="1100" dirty="0" err="1"/>
              <a:t>the</a:t>
            </a:r>
            <a:r>
              <a:rPr lang="ko-KR" altLang="ko-KR" sz="1100" dirty="0"/>
              <a:t> </a:t>
            </a:r>
            <a:r>
              <a:rPr lang="ko-KR" altLang="ko-KR" sz="1100" dirty="0" err="1"/>
              <a:t>doctor</a:t>
            </a:r>
            <a:r>
              <a:rPr lang="ko-KR" altLang="ko-KR" sz="1100" dirty="0"/>
              <a:t> </a:t>
            </a:r>
            <a:r>
              <a:rPr lang="ko-KR" altLang="ko-KR" sz="1100" dirty="0" err="1"/>
              <a:t>away</a:t>
            </a:r>
            <a:r>
              <a:rPr lang="ko-KR" altLang="ko-KR" sz="1100" dirty="0"/>
              <a:t>.”</a:t>
            </a:r>
          </a:p>
          <a:p>
            <a:pPr fontAlgn="ctr"/>
            <a:r>
              <a:rPr lang="ko-KR" altLang="ko-KR" sz="1100" dirty="0" err="1"/>
              <a:t>Some</a:t>
            </a:r>
            <a:r>
              <a:rPr lang="ko-KR" altLang="ko-KR" sz="1100" dirty="0"/>
              <a:t> </a:t>
            </a:r>
            <a:r>
              <a:rPr lang="ko-KR" altLang="ko-KR" sz="1100" dirty="0" err="1"/>
              <a:t>claim</a:t>
            </a:r>
            <a:r>
              <a:rPr lang="ko-KR" altLang="ko-KR" sz="1100" dirty="0"/>
              <a:t> </a:t>
            </a:r>
            <a:r>
              <a:rPr lang="ko-KR" altLang="ko-KR" sz="1100" dirty="0" err="1"/>
              <a:t>that</a:t>
            </a:r>
            <a:r>
              <a:rPr lang="ko-KR" altLang="ko-KR" sz="1100" dirty="0"/>
              <a:t> </a:t>
            </a:r>
            <a:r>
              <a:rPr lang="ko-KR" altLang="ko-KR" sz="1100" dirty="0" err="1"/>
              <a:t>the</a:t>
            </a:r>
            <a:r>
              <a:rPr lang="ko-KR" altLang="ko-KR" sz="1100" dirty="0"/>
              <a:t> </a:t>
            </a:r>
            <a:r>
              <a:rPr lang="ko-KR" altLang="ko-KR" sz="1100" dirty="0" err="1"/>
              <a:t>three</a:t>
            </a:r>
            <a:r>
              <a:rPr lang="ko-KR" altLang="ko-KR" sz="1100" dirty="0"/>
              <a:t> </a:t>
            </a:r>
            <a:r>
              <a:rPr lang="ko-KR" altLang="ko-KR" sz="1100" dirty="0" err="1"/>
              <a:t>founders</a:t>
            </a:r>
            <a:r>
              <a:rPr lang="ko-KR" altLang="ko-KR" sz="1100" dirty="0"/>
              <a:t> </a:t>
            </a:r>
            <a:r>
              <a:rPr lang="ko-KR" altLang="ko-KR" sz="1100" dirty="0" err="1"/>
              <a:t>wanted</a:t>
            </a:r>
            <a:r>
              <a:rPr lang="ko-KR" altLang="ko-KR" sz="1100" dirty="0"/>
              <a:t> </a:t>
            </a:r>
            <a:r>
              <a:rPr lang="ko-KR" altLang="ko-KR" sz="1100" dirty="0" err="1"/>
              <a:t>a</a:t>
            </a:r>
            <a:r>
              <a:rPr lang="ko-KR" altLang="ko-KR" sz="1100" dirty="0"/>
              <a:t> </a:t>
            </a:r>
            <a:r>
              <a:rPr lang="ko-KR" altLang="ko-KR" sz="1100" dirty="0" err="1"/>
              <a:t>more</a:t>
            </a:r>
            <a:r>
              <a:rPr lang="ko-KR" altLang="ko-KR" sz="1100" dirty="0"/>
              <a:t> </a:t>
            </a:r>
            <a:r>
              <a:rPr lang="ko-KR" altLang="ko-KR" sz="1100" dirty="0" err="1"/>
              <a:t>casual</a:t>
            </a:r>
            <a:r>
              <a:rPr lang="ko-KR" altLang="ko-KR" sz="1100" dirty="0"/>
              <a:t> </a:t>
            </a:r>
            <a:r>
              <a:rPr lang="ko-KR" altLang="ko-KR" sz="1100" dirty="0" err="1"/>
              <a:t>name</a:t>
            </a:r>
            <a:r>
              <a:rPr lang="ko-KR" altLang="ko-KR" sz="1100" dirty="0"/>
              <a:t>.</a:t>
            </a:r>
          </a:p>
          <a:p>
            <a:pPr fontAlgn="ctr"/>
            <a:r>
              <a:rPr lang="ko-KR" altLang="ko-KR" sz="1100" dirty="0" err="1"/>
              <a:t>Steve</a:t>
            </a:r>
            <a:r>
              <a:rPr lang="ko-KR" altLang="ko-KR" sz="1100" dirty="0"/>
              <a:t> </a:t>
            </a:r>
            <a:r>
              <a:rPr lang="ko-KR" altLang="ko-KR" sz="1100" dirty="0" err="1"/>
              <a:t>Jobs</a:t>
            </a:r>
            <a:r>
              <a:rPr lang="ko-KR" altLang="ko-KR" sz="1100" dirty="0"/>
              <a:t> and </a:t>
            </a:r>
            <a:r>
              <a:rPr lang="ko-KR" altLang="ko-KR" sz="1100" dirty="0" err="1"/>
              <a:t>Steve</a:t>
            </a:r>
            <a:r>
              <a:rPr lang="ko-KR" altLang="ko-KR" sz="1100" dirty="0"/>
              <a:t> </a:t>
            </a:r>
            <a:r>
              <a:rPr lang="ko-KR" altLang="ko-KR" sz="1100" dirty="0" err="1"/>
              <a:t>Wozniak</a:t>
            </a:r>
            <a:r>
              <a:rPr lang="ko-KR" altLang="ko-KR" sz="1100" dirty="0"/>
              <a:t> </a:t>
            </a:r>
            <a:r>
              <a:rPr lang="ko-KR" altLang="ko-KR" sz="1100" dirty="0" err="1"/>
              <a:t>wanted</a:t>
            </a:r>
            <a:r>
              <a:rPr lang="ko-KR" altLang="ko-KR" sz="1100" dirty="0"/>
              <a:t> </a:t>
            </a:r>
            <a:r>
              <a:rPr lang="ko-KR" altLang="ko-KR" sz="1100" dirty="0" err="1"/>
              <a:t>the</a:t>
            </a:r>
            <a:r>
              <a:rPr lang="ko-KR" altLang="ko-KR" sz="1100" dirty="0"/>
              <a:t> Apple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to</a:t>
            </a:r>
            <a:r>
              <a:rPr lang="ko-KR" altLang="ko-KR" sz="1100" dirty="0"/>
              <a:t> </a:t>
            </a:r>
            <a:r>
              <a:rPr lang="ko-KR" altLang="ko-KR" sz="1100" dirty="0" err="1"/>
              <a:t>appear</a:t>
            </a:r>
            <a:r>
              <a:rPr lang="ko-KR" altLang="ko-KR" sz="1100" dirty="0"/>
              <a:t> </a:t>
            </a:r>
            <a:r>
              <a:rPr lang="ko-KR" altLang="ko-KR" sz="1100" dirty="0" err="1"/>
              <a:t>before</a:t>
            </a:r>
            <a:r>
              <a:rPr lang="ko-KR" altLang="ko-KR" sz="1100" dirty="0"/>
              <a:t> </a:t>
            </a:r>
            <a:r>
              <a:rPr lang="ko-KR" altLang="ko-KR" sz="1100" dirty="0" err="1"/>
              <a:t>Atari</a:t>
            </a:r>
            <a:r>
              <a:rPr lang="ko-KR" altLang="ko-KR" sz="1100" dirty="0"/>
              <a:t> </a:t>
            </a:r>
            <a:r>
              <a:rPr lang="ko-KR" altLang="ko-KR" sz="1100" dirty="0" err="1"/>
              <a:t>in</a:t>
            </a:r>
            <a:r>
              <a:rPr lang="ko-KR" altLang="ko-KR" sz="1100" dirty="0"/>
              <a:t> </a:t>
            </a:r>
            <a:r>
              <a:rPr lang="ko-KR" altLang="ko-KR" sz="1100" dirty="0" err="1"/>
              <a:t>phone</a:t>
            </a:r>
            <a:r>
              <a:rPr lang="ko-KR" altLang="ko-KR" sz="1100" dirty="0"/>
              <a:t> </a:t>
            </a:r>
            <a:r>
              <a:rPr lang="ko-KR" altLang="ko-KR" sz="1100" dirty="0" err="1"/>
              <a:t>books</a:t>
            </a:r>
            <a:r>
              <a:rPr lang="ko-KR" altLang="ko-KR" sz="1100" dirty="0"/>
              <a:t>.</a:t>
            </a:r>
          </a:p>
          <a:p>
            <a:r>
              <a:rPr lang="en-US" altLang="ko-KR" sz="1100" dirty="0"/>
              <a:t> </a:t>
            </a:r>
          </a:p>
          <a:p>
            <a:r>
              <a:rPr lang="ko-KR" altLang="ko-KR" sz="1100" i="1" dirty="0"/>
              <a:t>출처: &lt;</a:t>
            </a:r>
            <a:r>
              <a:rPr lang="ko-KR" altLang="ko-KR" sz="1100" i="1" dirty="0">
                <a:hlinkClick r:id="rId2"/>
              </a:rPr>
              <a:t>https://www.crowdspring.com/blog/apple-logo/</a:t>
            </a:r>
            <a:r>
              <a:rPr lang="ko-KR" altLang="ko-KR" sz="1100" i="1" dirty="0"/>
              <a:t>&gt; </a:t>
            </a:r>
            <a:endParaRPr lang="ko-KR" altLang="ko-KR" sz="1100" dirty="0"/>
          </a:p>
          <a:p>
            <a:endParaRPr lang="ko-KR" altLang="en-US" dirty="0"/>
          </a:p>
        </p:txBody>
      </p:sp>
    </p:spTree>
    <p:extLst>
      <p:ext uri="{BB962C8B-B14F-4D97-AF65-F5344CB8AC3E}">
        <p14:creationId xmlns:p14="http://schemas.microsoft.com/office/powerpoint/2010/main" val="1643972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2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20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Three Stages of AI_11zon.webp">
            <a:extLst>
              <a:ext uri="{FF2B5EF4-FFF2-40B4-BE49-F238E27FC236}">
                <a16:creationId xmlns:a16="http://schemas.microsoft.com/office/drawing/2014/main" id="{E57F9CC6-5C9B-43A6-8ED1-E2146A541E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8200" y="13494"/>
            <a:ext cx="6718300" cy="671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46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Artificial Intelligence">
            <a:extLst>
              <a:ext uri="{FF2B5EF4-FFF2-40B4-BE49-F238E27FC236}">
                <a16:creationId xmlns:a16="http://schemas.microsoft.com/office/drawing/2014/main" id="{80FDF800-3689-4084-9E2C-46EE0C020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90488"/>
            <a:ext cx="7143750" cy="667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72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sz="2800" dirty="0" err="1">
                <a:highlight>
                  <a:srgbClr val="C0C0C0"/>
                </a:highlight>
              </a:rPr>
              <a:t>artificial</a:t>
            </a:r>
            <a:r>
              <a:rPr lang="ko-KR" altLang="ko-KR" sz="2800" dirty="0">
                <a:highlight>
                  <a:srgbClr val="C0C0C0"/>
                </a:highlight>
              </a:rPr>
              <a:t> </a:t>
            </a:r>
            <a:r>
              <a:rPr lang="ko-KR" altLang="ko-KR" sz="2800" dirty="0" err="1">
                <a:highlight>
                  <a:srgbClr val="C0C0C0"/>
                </a:highlight>
              </a:rPr>
              <a:t>intelligence</a:t>
            </a:r>
            <a:r>
              <a:rPr lang="ko-KR" altLang="ko-KR" sz="2800" dirty="0">
                <a:highlight>
                  <a:srgbClr val="C0C0C0"/>
                </a:highlight>
              </a:rPr>
              <a:t> </a:t>
            </a:r>
            <a:r>
              <a:rPr lang="ko-KR" altLang="ko-KR" dirty="0"/>
              <a:t>(AI) </a:t>
            </a:r>
            <a:r>
              <a:rPr lang="ko-KR" altLang="ko-KR" sz="2800" dirty="0" err="1">
                <a:highlight>
                  <a:srgbClr val="C0C0C0"/>
                </a:highlight>
              </a:rPr>
              <a:t>content</a:t>
            </a:r>
            <a:r>
              <a:rPr lang="ko-KR" altLang="ko-KR" sz="2800" dirty="0">
                <a:highlight>
                  <a:srgbClr val="C0C0C0"/>
                </a:highlight>
              </a:rPr>
              <a:t> </a:t>
            </a:r>
            <a:r>
              <a:rPr lang="ko-KR" altLang="ko-KR" sz="2800" dirty="0" err="1">
                <a:highlight>
                  <a:srgbClr val="C0C0C0"/>
                </a:highlight>
              </a:rPr>
              <a:t>generator</a:t>
            </a:r>
            <a:r>
              <a:rPr lang="ko-KR" altLang="ko-KR" sz="2800" dirty="0">
                <a:highlight>
                  <a:srgbClr val="C0C0C0"/>
                </a:highlight>
              </a:rPr>
              <a:t> </a:t>
            </a:r>
            <a:endParaRPr lang="en-US" altLang="ko-KR" dirty="0">
              <a:highlight>
                <a:srgbClr val="C0C0C0"/>
              </a:highlight>
            </a:endParaRPr>
          </a:p>
          <a:p>
            <a:pPr marL="457200" lvl="1" indent="0">
              <a:buNone/>
            </a:pPr>
            <a:endParaRPr lang="ko-KR" altLang="ko-KR" dirty="0">
              <a:highlight>
                <a:srgbClr val="C0C0C0"/>
              </a:highlight>
            </a:endParaRPr>
          </a:p>
          <a:p>
            <a:pPr marL="457200" lvl="1" indent="0">
              <a:buNone/>
            </a:pPr>
            <a:r>
              <a:rPr lang="ko-KR" altLang="ko-KR" dirty="0" err="1"/>
              <a:t>that</a:t>
            </a:r>
            <a:r>
              <a:rPr lang="ko-KR" altLang="ko-KR" dirty="0"/>
              <a:t> </a:t>
            </a:r>
            <a:r>
              <a:rPr lang="ko-KR" altLang="ko-KR" sz="2800" dirty="0" err="1">
                <a:highlight>
                  <a:srgbClr val="C0C0C0"/>
                </a:highlight>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2800" dirty="0" err="1">
                <a:highlight>
                  <a:srgbClr val="C0C0C0"/>
                </a:highlight>
              </a:rPr>
              <a:t>based</a:t>
            </a:r>
            <a:r>
              <a:rPr lang="ko-KR" altLang="ko-KR" sz="2800" dirty="0">
                <a:highlight>
                  <a:srgbClr val="C0C0C0"/>
                </a:highlight>
              </a:rPr>
              <a:t> </a:t>
            </a:r>
            <a:r>
              <a:rPr lang="ko-KR" altLang="ko-KR" sz="2800" dirty="0" err="1">
                <a:highlight>
                  <a:srgbClr val="C0C0C0"/>
                </a:highlight>
              </a:rPr>
              <a:t>on</a:t>
            </a:r>
            <a:r>
              <a:rPr lang="ko-KR" altLang="ko-KR" sz="2800" dirty="0">
                <a:highlight>
                  <a:srgbClr val="C0C0C0"/>
                </a:highlight>
              </a:rPr>
              <a:t> </a:t>
            </a:r>
            <a:r>
              <a:rPr lang="ko-KR" altLang="ko-KR" sz="2800" dirty="0" err="1">
                <a:highlight>
                  <a:srgbClr val="C0C0C0"/>
                </a:highlight>
              </a:rPr>
              <a:t>user</a:t>
            </a:r>
            <a:r>
              <a:rPr lang="ko-KR" altLang="ko-KR" sz="2800" dirty="0">
                <a:highlight>
                  <a:srgbClr val="C0C0C0"/>
                </a:highlight>
              </a:rPr>
              <a:t> </a:t>
            </a:r>
            <a:r>
              <a:rPr lang="ko-KR" altLang="ko-KR" sz="2800" dirty="0" err="1">
                <a:highlight>
                  <a:srgbClr val="C0C0C0"/>
                </a:highlight>
              </a:rPr>
              <a:t>input</a:t>
            </a:r>
            <a:r>
              <a:rPr lang="ko-KR" altLang="ko-KR" sz="2800" dirty="0">
                <a:highlight>
                  <a:srgbClr val="C0C0C0"/>
                </a:highlight>
              </a:rPr>
              <a:t>.</a:t>
            </a:r>
            <a:r>
              <a:rPr lang="en-US" altLang="ko-KR" sz="2800" dirty="0">
                <a:highlight>
                  <a:srgbClr val="C0C0C0"/>
                </a:highlight>
              </a:rPr>
              <a:t> </a:t>
            </a:r>
          </a:p>
          <a:p>
            <a:endParaRPr lang="ko-KR" altLang="en-US" dirty="0"/>
          </a:p>
        </p:txBody>
      </p:sp>
    </p:spTree>
    <p:extLst>
      <p:ext uri="{BB962C8B-B14F-4D97-AF65-F5344CB8AC3E}">
        <p14:creationId xmlns:p14="http://schemas.microsoft.com/office/powerpoint/2010/main" val="3958483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63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617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583335-4B5A-428E-90FC-174D2BEED0B5}"/>
              </a:ext>
            </a:extLst>
          </p:cNvPr>
          <p:cNvSpPr>
            <a:spLocks noGrp="1"/>
          </p:cNvSpPr>
          <p:nvPr>
            <p:ph type="title"/>
          </p:nvPr>
        </p:nvSpPr>
        <p:spPr/>
        <p:txBody>
          <a:bodyPr>
            <a:normAutofit fontScale="90000"/>
          </a:bodyPr>
          <a:lstStyle/>
          <a:p>
            <a:pPr algn="ctr"/>
            <a:r>
              <a:rPr lang="en-US" altLang="ko-KR" dirty="0"/>
              <a:t>Leonhard Euler</a:t>
            </a:r>
            <a:br>
              <a:rPr lang="en-US" altLang="ko-KR" dirty="0"/>
            </a:br>
            <a:r>
              <a:rPr lang="en-US" altLang="ko-KR" sz="3200" i="1" dirty="0"/>
              <a:t> </a:t>
            </a:r>
            <a:r>
              <a:rPr lang="en-US" altLang="ko-KR" sz="3200" i="1" dirty="0" err="1"/>
              <a:t>Introductio</a:t>
            </a:r>
            <a:r>
              <a:rPr lang="en-US" altLang="ko-KR" sz="3200" i="1" dirty="0"/>
              <a:t> in </a:t>
            </a:r>
            <a:r>
              <a:rPr lang="en-US" altLang="ko-KR" sz="3200" i="1" dirty="0" err="1"/>
              <a:t>Analysin</a:t>
            </a:r>
            <a:r>
              <a:rPr lang="en-US" altLang="ko-KR" sz="3200" i="1" dirty="0"/>
              <a:t> </a:t>
            </a:r>
            <a:r>
              <a:rPr lang="en-US" altLang="ko-KR" sz="3200" i="1" dirty="0" err="1"/>
              <a:t>Infinitorum</a:t>
            </a:r>
            <a:r>
              <a:rPr lang="en-US" altLang="ko-KR" sz="3200" i="1" dirty="0"/>
              <a:t>. 1748</a:t>
            </a:r>
            <a:br>
              <a:rPr lang="en-US" altLang="ko-KR" sz="3200" dirty="0"/>
            </a:br>
            <a:endParaRPr lang="ko-KR" altLang="en-US" sz="3200" dirty="0"/>
          </a:p>
        </p:txBody>
      </p:sp>
      <p:pic>
        <p:nvPicPr>
          <p:cNvPr id="4" name="내용 개체 틀 3">
            <a:extLst>
              <a:ext uri="{FF2B5EF4-FFF2-40B4-BE49-F238E27FC236}">
                <a16:creationId xmlns:a16="http://schemas.microsoft.com/office/drawing/2014/main" id="{870CCDD9-40F3-4B0B-8ECC-6D048EB9FCB8}"/>
              </a:ext>
            </a:extLst>
          </p:cNvPr>
          <p:cNvPicPr>
            <a:picLocks noGrp="1" noChangeAspect="1"/>
          </p:cNvPicPr>
          <p:nvPr>
            <p:ph idx="1"/>
          </p:nvPr>
        </p:nvPicPr>
        <p:blipFill>
          <a:blip r:embed="rId2"/>
          <a:stretch>
            <a:fillRect/>
          </a:stretch>
        </p:blipFill>
        <p:spPr>
          <a:xfrm>
            <a:off x="78144" y="2142461"/>
            <a:ext cx="6362700" cy="3400425"/>
          </a:xfrm>
          <a:prstGeom prst="rect">
            <a:avLst/>
          </a:prstGeom>
        </p:spPr>
      </p:pic>
      <p:pic>
        <p:nvPicPr>
          <p:cNvPr id="6148" name="Picture 4">
            <a:extLst>
              <a:ext uri="{FF2B5EF4-FFF2-40B4-BE49-F238E27FC236}">
                <a16:creationId xmlns:a16="http://schemas.microsoft.com/office/drawing/2014/main" id="{AD20EB6F-87D4-4AE8-B628-8157E99C3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01" y="1690688"/>
            <a:ext cx="3537857" cy="457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171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14813-7B97-4E9D-9E9D-0BB5068BA3C6}"/>
              </a:ext>
            </a:extLst>
          </p:cNvPr>
          <p:cNvSpPr>
            <a:spLocks noGrp="1"/>
          </p:cNvSpPr>
          <p:nvPr>
            <p:ph type="title"/>
          </p:nvPr>
        </p:nvSpPr>
        <p:spPr/>
        <p:txBody>
          <a:bodyPr/>
          <a:lstStyle/>
          <a:p>
            <a:r>
              <a:rPr lang="en-US" altLang="ko-KR" dirty="0"/>
              <a:t>function</a:t>
            </a:r>
            <a:endParaRPr lang="ko-KR" altLang="en-US" dirty="0"/>
          </a:p>
        </p:txBody>
      </p:sp>
      <p:pic>
        <p:nvPicPr>
          <p:cNvPr id="2050" name="Picture 2" descr="What is a Function 1">
            <a:extLst>
              <a:ext uri="{FF2B5EF4-FFF2-40B4-BE49-F238E27FC236}">
                <a16:creationId xmlns:a16="http://schemas.microsoft.com/office/drawing/2014/main" id="{16B8EB8D-DFD4-4BC0-95A6-6597DB5AF0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547" y="1627464"/>
            <a:ext cx="8988373" cy="486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693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03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FC787A-3593-4156-9DB7-0F00874DB78E}"/>
              </a:ext>
            </a:extLst>
          </p:cNvPr>
          <p:cNvSpPr>
            <a:spLocks noGrp="1"/>
          </p:cNvSpPr>
          <p:nvPr>
            <p:ph type="title"/>
          </p:nvPr>
        </p:nvSpPr>
        <p:spPr/>
        <p:txBody>
          <a:bodyPr/>
          <a:lstStyle/>
          <a:p>
            <a:r>
              <a:rPr lang="en-US" altLang="ko-KR" b="1" dirty="0">
                <a:solidFill>
                  <a:srgbClr val="202122"/>
                </a:solidFill>
                <a:latin typeface="Arial" panose="020B0604020202020204" pitchFamily="34" charset="0"/>
              </a:rPr>
              <a:t>Alan Mathison Turing</a:t>
            </a:r>
            <a:r>
              <a:rPr lang="en-US" altLang="ko-KR" dirty="0">
                <a:solidFill>
                  <a:srgbClr val="202122"/>
                </a:solidFill>
                <a:latin typeface="Arial" panose="020B0604020202020204" pitchFamily="34" charset="0"/>
              </a:rPr>
              <a:t> </a:t>
            </a:r>
            <a:endParaRPr lang="ko-KR" altLang="en-US" dirty="0"/>
          </a:p>
        </p:txBody>
      </p:sp>
      <p:sp>
        <p:nvSpPr>
          <p:cNvPr id="4" name="내용 개체 틀 3">
            <a:extLst>
              <a:ext uri="{FF2B5EF4-FFF2-40B4-BE49-F238E27FC236}">
                <a16:creationId xmlns:a16="http://schemas.microsoft.com/office/drawing/2014/main" id="{8FF44626-CCAC-419C-8377-FEC8B86B79F6}"/>
              </a:ext>
            </a:extLst>
          </p:cNvPr>
          <p:cNvSpPr>
            <a:spLocks noGrp="1"/>
          </p:cNvSpPr>
          <p:nvPr>
            <p:ph idx="1"/>
          </p:nvPr>
        </p:nvSpPr>
        <p:spPr>
          <a:xfrm>
            <a:off x="586530" y="2263950"/>
            <a:ext cx="10515600" cy="3576364"/>
          </a:xfrm>
          <a:prstGeom prst="rect">
            <a:avLst/>
          </a:prstGeom>
        </p:spPr>
        <p:txBody>
          <a:bodyPr>
            <a:spAutoFit/>
          </a:bodyPr>
          <a:lstStyle/>
          <a:p>
            <a:r>
              <a:rPr lang="en-US" altLang="ko-KR" dirty="0">
                <a:solidFill>
                  <a:srgbClr val="202122"/>
                </a:solidFill>
                <a:latin typeface="Arial" panose="020B0604020202020204" pitchFamily="34" charset="0"/>
              </a:rPr>
              <a:t>1912 –1954</a:t>
            </a:r>
          </a:p>
          <a:p>
            <a:r>
              <a:rPr lang="en-US" altLang="ko-KR" dirty="0">
                <a:solidFill>
                  <a:srgbClr val="202122"/>
                </a:solidFill>
                <a:latin typeface="Arial" panose="020B0604020202020204" pitchFamily="34" charset="0"/>
              </a:rPr>
              <a:t>British mathematician, </a:t>
            </a:r>
          </a:p>
          <a:p>
            <a:r>
              <a:rPr lang="en-US" altLang="ko-KR" dirty="0">
                <a:solidFill>
                  <a:srgbClr val="3366CC"/>
                </a:solidFill>
                <a:latin typeface="Arial" panose="020B0604020202020204" pitchFamily="34" charset="0"/>
                <a:hlinkClick r:id="rId2" tooltip="Computer scientist"/>
              </a:rPr>
              <a:t>computer scientist</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3" tooltip="Logic"/>
              </a:rPr>
              <a:t>logician</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4" tooltip="Cryptanalysis"/>
              </a:rPr>
              <a:t>cryptanalyst</a:t>
            </a:r>
            <a:r>
              <a:rPr lang="en-US" altLang="ko-KR" dirty="0">
                <a:solidFill>
                  <a:srgbClr val="202122"/>
                </a:solidFill>
                <a:latin typeface="Arial" panose="020B0604020202020204" pitchFamily="34" charset="0"/>
              </a:rPr>
              <a:t>, </a:t>
            </a:r>
          </a:p>
          <a:p>
            <a:r>
              <a:rPr lang="en-US" altLang="ko-KR" dirty="0">
                <a:solidFill>
                  <a:srgbClr val="202122"/>
                </a:solidFill>
                <a:latin typeface="Arial" panose="020B0604020202020204" pitchFamily="34" charset="0"/>
              </a:rPr>
              <a:t>philosopher,</a:t>
            </a:r>
          </a:p>
          <a:p>
            <a:r>
              <a:rPr lang="en-US" altLang="ko-KR" dirty="0">
                <a:solidFill>
                  <a:srgbClr val="3366CC"/>
                </a:solidFill>
                <a:latin typeface="Arial" panose="020B0604020202020204" pitchFamily="34" charset="0"/>
                <a:hlinkClick r:id="rId5" tooltip="Mathematical and theoretical biology"/>
              </a:rPr>
              <a:t>theoretical biologist</a:t>
            </a:r>
            <a:r>
              <a:rPr lang="en-US" altLang="ko-KR" dirty="0">
                <a:solidFill>
                  <a:srgbClr val="202122"/>
                </a:solidFill>
                <a:latin typeface="Arial" panose="020B0604020202020204" pitchFamily="34" charset="0"/>
              </a:rPr>
              <a:t>.</a:t>
            </a:r>
            <a:endParaRPr lang="ko-KR" altLang="en-US" dirty="0"/>
          </a:p>
        </p:txBody>
      </p:sp>
      <p:pic>
        <p:nvPicPr>
          <p:cNvPr id="1026" name="Picture 2">
            <a:extLst>
              <a:ext uri="{FF2B5EF4-FFF2-40B4-BE49-F238E27FC236}">
                <a16:creationId xmlns:a16="http://schemas.microsoft.com/office/drawing/2014/main" id="{7C58A93B-69FD-47C6-9889-432B5E395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1906489"/>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8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13617A-6A80-409A-A9D3-5A38693C3C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4097" y="810491"/>
            <a:ext cx="9799013" cy="551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894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uture Internet | Free Full-Text | Predicting Dog Emotions Based on Posture  Analysis Using DeepLabCut">
            <a:extLst>
              <a:ext uri="{FF2B5EF4-FFF2-40B4-BE49-F238E27FC236}">
                <a16:creationId xmlns:a16="http://schemas.microsoft.com/office/drawing/2014/main" id="{8E62A480-36E6-4063-922A-82A61180D5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5446" y="108374"/>
            <a:ext cx="7684714" cy="600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9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n analysis on computer vision problems | by Shravan Murali | Shravan's  Blog | Medium">
            <a:extLst>
              <a:ext uri="{FF2B5EF4-FFF2-40B4-BE49-F238E27FC236}">
                <a16:creationId xmlns:a16="http://schemas.microsoft.com/office/drawing/2014/main" id="{0CB1F4C2-2CD5-4C17-BC44-BABD1D1653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0292" y="444427"/>
            <a:ext cx="8549969" cy="596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8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329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FDD06B-ED4C-4874-9CEC-6266E17A59B3}"/>
              </a:ext>
            </a:extLst>
          </p:cNvPr>
          <p:cNvSpPr>
            <a:spLocks noGrp="1"/>
          </p:cNvSpPr>
          <p:nvPr>
            <p:ph type="title"/>
          </p:nvPr>
        </p:nvSpPr>
        <p:spPr/>
        <p:txBody>
          <a:bodyPr>
            <a:noAutofit/>
          </a:bodyPr>
          <a:lstStyle/>
          <a:p>
            <a:pPr algn="ctr"/>
            <a:r>
              <a:rPr lang="en-US" altLang="ko-KR" sz="2800" dirty="0"/>
              <a:t>The ML explosion in materials science. </a:t>
            </a:r>
            <a:br>
              <a:rPr lang="en-US" altLang="ko-KR" sz="2800" dirty="0"/>
            </a:br>
            <a:r>
              <a:rPr lang="en-US" altLang="ko-KR" sz="2800" dirty="0"/>
              <a:t>The number of papers containing the terms machine learning</a:t>
            </a:r>
            <a:endParaRPr lang="ko-KR" altLang="en-US" sz="2800" dirty="0"/>
          </a:p>
        </p:txBody>
      </p:sp>
      <p:sp>
        <p:nvSpPr>
          <p:cNvPr id="6" name="AutoShape 6" descr="Figure 4. ">
            <a:extLst>
              <a:ext uri="{FF2B5EF4-FFF2-40B4-BE49-F238E27FC236}">
                <a16:creationId xmlns:a16="http://schemas.microsoft.com/office/drawing/2014/main" id="{C6A2BF5C-1B6D-4045-8A20-3D5E7F8E8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내용 개체 틀 9">
            <a:extLst>
              <a:ext uri="{FF2B5EF4-FFF2-40B4-BE49-F238E27FC236}">
                <a16:creationId xmlns:a16="http://schemas.microsoft.com/office/drawing/2014/main" id="{87A21B1E-763A-4547-98AF-4B652EC8A60A}"/>
              </a:ext>
            </a:extLst>
          </p:cNvPr>
          <p:cNvPicPr>
            <a:picLocks noGrp="1" noChangeAspect="1"/>
          </p:cNvPicPr>
          <p:nvPr>
            <p:ph idx="1"/>
          </p:nvPr>
        </p:nvPicPr>
        <p:blipFill>
          <a:blip r:embed="rId2"/>
          <a:stretch>
            <a:fillRect/>
          </a:stretch>
        </p:blipFill>
        <p:spPr>
          <a:xfrm>
            <a:off x="2413015" y="1611475"/>
            <a:ext cx="7502771" cy="4688454"/>
          </a:xfrm>
          <a:prstGeom prst="rect">
            <a:avLst/>
          </a:prstGeom>
        </p:spPr>
      </p:pic>
      <p:sp>
        <p:nvSpPr>
          <p:cNvPr id="11" name="직사각형 10">
            <a:extLst>
              <a:ext uri="{FF2B5EF4-FFF2-40B4-BE49-F238E27FC236}">
                <a16:creationId xmlns:a16="http://schemas.microsoft.com/office/drawing/2014/main" id="{9879F7F6-A68E-481F-B034-EFF5A36B1827}"/>
              </a:ext>
            </a:extLst>
          </p:cNvPr>
          <p:cNvSpPr/>
          <p:nvPr/>
        </p:nvSpPr>
        <p:spPr>
          <a:xfrm>
            <a:off x="113141" y="6620903"/>
            <a:ext cx="12102518" cy="184666"/>
          </a:xfrm>
          <a:prstGeom prst="rect">
            <a:avLst/>
          </a:prstGeom>
        </p:spPr>
        <p:txBody>
          <a:bodyPr wrap="square">
            <a:spAutoFit/>
          </a:bodyPr>
          <a:lstStyle/>
          <a:p>
            <a:r>
              <a:rPr lang="en-US" altLang="ko-KR" sz="600" b="1" dirty="0">
                <a:solidFill>
                  <a:srgbClr val="333132"/>
                </a:solidFill>
                <a:latin typeface="Proxima Nova Subset"/>
              </a:rPr>
              <a:t>Machine learning and big scientific data </a:t>
            </a:r>
            <a:r>
              <a:rPr lang="en-US" altLang="ko-KR" sz="600" dirty="0">
                <a:solidFill>
                  <a:srgbClr val="000000"/>
                </a:solidFill>
                <a:latin typeface="Proxima Nova Subset"/>
                <a:hlinkClick r:id="rId3" tooltip="Tony Hey"/>
              </a:rPr>
              <a:t>Tony Hey</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Keith Butler"/>
              </a:rPr>
              <a:t>Keith Butler</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Sam Jackson"/>
              </a:rPr>
              <a:t>Sam Jackson</a:t>
            </a:r>
            <a:r>
              <a:rPr lang="en-US" altLang="ko-KR" sz="600" dirty="0">
                <a:solidFill>
                  <a:srgbClr val="000000"/>
                </a:solidFill>
                <a:latin typeface="Proxima Nova Subset"/>
              </a:rPr>
              <a:t> </a:t>
            </a:r>
            <a:r>
              <a:rPr lang="en-US" altLang="ko-KR" sz="600" dirty="0">
                <a:solidFill>
                  <a:srgbClr val="333132"/>
                </a:solidFill>
                <a:latin typeface="Proxima Nova Subset"/>
              </a:rPr>
              <a:t>and </a:t>
            </a:r>
            <a:r>
              <a:rPr lang="en-US" altLang="ko-KR" sz="600" dirty="0" err="1">
                <a:solidFill>
                  <a:srgbClr val="000000"/>
                </a:solidFill>
                <a:latin typeface="Proxima Nova Subset"/>
                <a:hlinkClick r:id="rId3" tooltip="Jeyarajan Thiyagalingam"/>
              </a:rPr>
              <a:t>Jeyarajan</a:t>
            </a:r>
            <a:r>
              <a:rPr lang="en-US" altLang="ko-KR" sz="600" dirty="0">
                <a:solidFill>
                  <a:srgbClr val="000000"/>
                </a:solidFill>
                <a:latin typeface="Proxima Nova Subset"/>
                <a:hlinkClick r:id="rId3" tooltip="Jeyarajan Thiyagalingam"/>
              </a:rPr>
              <a:t> </a:t>
            </a:r>
            <a:r>
              <a:rPr lang="en-US" altLang="ko-KR" sz="600" dirty="0" err="1">
                <a:solidFill>
                  <a:srgbClr val="000000"/>
                </a:solidFill>
                <a:latin typeface="Proxima Nova Subset"/>
                <a:hlinkClick r:id="rId3" tooltip="Jeyarajan Thiyagalingam"/>
              </a:rPr>
              <a:t>Thiyagalingam</a:t>
            </a:r>
            <a:r>
              <a:rPr lang="en-US" altLang="ko-KR" sz="600" dirty="0">
                <a:solidFill>
                  <a:srgbClr val="000000"/>
                </a:solidFill>
                <a:latin typeface="Proxima Nova Subset"/>
              </a:rPr>
              <a:t> </a:t>
            </a:r>
            <a:r>
              <a:rPr lang="en-US" altLang="ko-KR" sz="600" dirty="0">
                <a:solidFill>
                  <a:srgbClr val="333132"/>
                </a:solidFill>
                <a:latin typeface="Proxima Nova Subset"/>
              </a:rPr>
              <a:t>Published:</a:t>
            </a:r>
            <a:r>
              <a:rPr lang="en-US" altLang="ko-KR" sz="600" b="1" dirty="0">
                <a:solidFill>
                  <a:srgbClr val="333132"/>
                </a:solidFill>
                <a:latin typeface="Proxima Nova Subset"/>
              </a:rPr>
              <a:t>20 January 2020</a:t>
            </a:r>
            <a:endParaRPr lang="en-US" altLang="ko-KR" sz="600" b="0" i="0" dirty="0">
              <a:solidFill>
                <a:srgbClr val="333132"/>
              </a:solidFill>
              <a:effectLst/>
              <a:latin typeface="Proxima Nova Subset"/>
            </a:endParaRPr>
          </a:p>
        </p:txBody>
      </p:sp>
    </p:spTree>
    <p:extLst>
      <p:ext uri="{BB962C8B-B14F-4D97-AF65-F5344CB8AC3E}">
        <p14:creationId xmlns:p14="http://schemas.microsoft.com/office/powerpoint/2010/main" val="1118936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7A97A-9677-4628-B5DA-A9F8E8C16FEE}"/>
              </a:ext>
            </a:extLst>
          </p:cNvPr>
          <p:cNvSpPr>
            <a:spLocks noGrp="1"/>
          </p:cNvSpPr>
          <p:nvPr>
            <p:ph type="title"/>
          </p:nvPr>
        </p:nvSpPr>
        <p:spPr/>
        <p:txBody>
          <a:bodyPr>
            <a:normAutofit fontScale="90000"/>
          </a:bodyPr>
          <a:lstStyle/>
          <a:p>
            <a:pPr algn="ctr"/>
            <a:r>
              <a:rPr lang="en-US" altLang="ko-KR" sz="2200" dirty="0"/>
              <a:t>Error rate in the ImageNet Large Scale Visual Recognition Challenge. Data for AI performance from </a:t>
            </a:r>
            <a:r>
              <a:rPr lang="en-US" altLang="ko-KR" sz="2200" dirty="0" err="1"/>
              <a:t>Shoham</a:t>
            </a:r>
            <a:r>
              <a:rPr lang="en-US" altLang="ko-KR" sz="2200" dirty="0"/>
              <a:t> et al. (2018, p. 90), for human performance from </a:t>
            </a:r>
            <a:r>
              <a:rPr lang="en-US" altLang="ko-KR" sz="2200" dirty="0" err="1"/>
              <a:t>Russakovsky</a:t>
            </a:r>
            <a:r>
              <a:rPr lang="en-US" altLang="ko-KR" sz="2200" dirty="0"/>
              <a:t> et al. (2015, pp. 241&amp;242).</a:t>
            </a:r>
            <a:br>
              <a:rPr lang="en-US" altLang="ko-KR" dirty="0"/>
            </a:br>
            <a:endParaRPr lang="ko-KR" altLang="en-US" dirty="0"/>
          </a:p>
        </p:txBody>
      </p:sp>
      <p:pic>
        <p:nvPicPr>
          <p:cNvPr id="7" name="내용 개체 틀 6">
            <a:extLst>
              <a:ext uri="{FF2B5EF4-FFF2-40B4-BE49-F238E27FC236}">
                <a16:creationId xmlns:a16="http://schemas.microsoft.com/office/drawing/2014/main" id="{B5156492-3148-4F0E-9ED8-775A6E978A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9207" y="1933969"/>
            <a:ext cx="10054593" cy="367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98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A7CCC1-3A7F-4618-84CE-B095DA748B69}"/>
              </a:ext>
            </a:extLst>
          </p:cNvPr>
          <p:cNvSpPr>
            <a:spLocks noGrp="1"/>
          </p:cNvSpPr>
          <p:nvPr>
            <p:ph type="title"/>
          </p:nvPr>
        </p:nvSpPr>
        <p:spPr/>
        <p:txBody>
          <a:bodyPr>
            <a:normAutofit/>
          </a:bodyPr>
          <a:lstStyle/>
          <a:p>
            <a:pPr algn="ctr"/>
            <a:r>
              <a:rPr lang="en-US" altLang="ko-KR" sz="2400" dirty="0"/>
              <a:t>Number of publications in dependence </a:t>
            </a:r>
            <a:br>
              <a:rPr lang="en-US" altLang="ko-KR" sz="2400" dirty="0"/>
            </a:br>
            <a:r>
              <a:rPr lang="en-US" altLang="ko-KR" sz="2400" dirty="0"/>
              <a:t>on the publication year for DL, deep learning;</a:t>
            </a:r>
            <a:endParaRPr lang="ko-KR" altLang="en-US" sz="2400" dirty="0"/>
          </a:p>
        </p:txBody>
      </p:sp>
      <p:pic>
        <p:nvPicPr>
          <p:cNvPr id="10242" name="Picture 2">
            <a:extLst>
              <a:ext uri="{FF2B5EF4-FFF2-40B4-BE49-F238E27FC236}">
                <a16:creationId xmlns:a16="http://schemas.microsoft.com/office/drawing/2014/main" id="{E95F5A67-0967-4E5E-953C-F657D643C7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8450" y="1999798"/>
            <a:ext cx="6515100" cy="38608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789A4F46-E1D4-4BDC-8378-7CD634AD66DB}"/>
              </a:ext>
            </a:extLst>
          </p:cNvPr>
          <p:cNvSpPr/>
          <p:nvPr/>
        </p:nvSpPr>
        <p:spPr>
          <a:xfrm>
            <a:off x="89042" y="6169709"/>
            <a:ext cx="12102957" cy="261610"/>
          </a:xfrm>
          <a:prstGeom prst="rect">
            <a:avLst/>
          </a:prstGeom>
        </p:spPr>
        <p:txBody>
          <a:bodyPr wrap="square">
            <a:spAutoFit/>
          </a:bodyPr>
          <a:lstStyle/>
          <a:p>
            <a:pPr algn="ctr"/>
            <a:r>
              <a:rPr lang="en-US" altLang="ko-KR" sz="1100" dirty="0">
                <a:hlinkClick r:id="rId3"/>
              </a:rPr>
              <a:t>Frontiers | An Introductory Review of Deep Learning for Prediction Models With Big Data (frontiersin.org)</a:t>
            </a:r>
            <a:endParaRPr lang="ko-KR" altLang="en-US" sz="1100" dirty="0"/>
          </a:p>
        </p:txBody>
      </p:sp>
    </p:spTree>
    <p:extLst>
      <p:ext uri="{BB962C8B-B14F-4D97-AF65-F5344CB8AC3E}">
        <p14:creationId xmlns:p14="http://schemas.microsoft.com/office/powerpoint/2010/main" val="2013402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54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80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A9C391B9-8DDA-4DDA-A632-C0656AE1B797}"/>
              </a:ext>
            </a:extLst>
          </p:cNvPr>
          <p:cNvGraphicFramePr>
            <a:graphicFrameLocks noGrp="1"/>
          </p:cNvGraphicFramePr>
          <p:nvPr>
            <p:ph idx="1"/>
            <p:extLst>
              <p:ext uri="{D42A27DB-BD31-4B8C-83A1-F6EECF244321}">
                <p14:modId xmlns:p14="http://schemas.microsoft.com/office/powerpoint/2010/main" val="3427751929"/>
              </p:ext>
            </p:extLst>
          </p:nvPr>
        </p:nvGraphicFramePr>
        <p:xfrm>
          <a:off x="838200" y="1825624"/>
          <a:ext cx="10515600" cy="4485680"/>
        </p:xfrm>
        <a:graphic>
          <a:graphicData uri="http://schemas.openxmlformats.org/drawingml/2006/table">
            <a:tbl>
              <a:tblPr/>
              <a:tblGrid>
                <a:gridCol w="730541">
                  <a:extLst>
                    <a:ext uri="{9D8B030D-6E8A-4147-A177-3AD203B41FA5}">
                      <a16:colId xmlns:a16="http://schemas.microsoft.com/office/drawing/2014/main" val="1040951276"/>
                    </a:ext>
                  </a:extLst>
                </a:gridCol>
                <a:gridCol w="9785059">
                  <a:extLst>
                    <a:ext uri="{9D8B030D-6E8A-4147-A177-3AD203B41FA5}">
                      <a16:colId xmlns:a16="http://schemas.microsoft.com/office/drawing/2014/main" val="3484051065"/>
                    </a:ext>
                  </a:extLst>
                </a:gridCol>
              </a:tblGrid>
              <a:tr h="37926">
                <a:tc>
                  <a:txBody>
                    <a:bodyPr/>
                    <a:lstStyle/>
                    <a:p>
                      <a:pPr rtl="0" fontAlgn="b"/>
                      <a:r>
                        <a:rPr lang="en-US" sz="1100">
                          <a:effectLst/>
                        </a:rPr>
                        <a:t>Year</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Event</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F0331A"/>
                      </a:solidFill>
                      <a:prstDash val="solid"/>
                      <a:round/>
                      <a:headEnd type="none" w="med" len="med"/>
                      <a:tailEnd type="none" w="med" len="med"/>
                    </a:lnB>
                  </a:tcPr>
                </a:tc>
                <a:extLst>
                  <a:ext uri="{0D108BD9-81ED-4DB2-BD59-A6C34878D82A}">
                    <a16:rowId xmlns:a16="http://schemas.microsoft.com/office/drawing/2014/main" val="1615242746"/>
                  </a:ext>
                </a:extLst>
              </a:tr>
              <a:tr h="271034">
                <a:tc>
                  <a:txBody>
                    <a:bodyPr/>
                    <a:lstStyle/>
                    <a:p>
                      <a:pPr algn="r" rtl="0" fontAlgn="b"/>
                      <a:r>
                        <a:rPr lang="en-US" altLang="ko-KR" sz="1100">
                          <a:effectLst/>
                        </a:rPr>
                        <a:t>1943</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F033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Warren McCulloch and Walter Pitts propose the perceptron.</a:t>
                      </a:r>
                    </a:p>
                  </a:txBody>
                  <a:tcPr marL="3469" marR="3469" marT="2313" marB="2313" anchor="b">
                    <a:lnL w="9525" cap="flat" cmpd="sng" algn="ctr">
                      <a:solidFill>
                        <a:srgbClr val="F0331A"/>
                      </a:solidFill>
                      <a:prstDash val="solid"/>
                      <a:round/>
                      <a:headEnd type="none" w="med" len="med"/>
                      <a:tailEnd type="none" w="med" len="med"/>
                    </a:lnL>
                    <a:lnR w="9525" cap="flat" cmpd="sng" algn="ctr">
                      <a:solidFill>
                        <a:srgbClr val="F0331A"/>
                      </a:solidFill>
                      <a:prstDash val="solid"/>
                      <a:round/>
                      <a:headEnd type="none" w="med" len="med"/>
                      <a:tailEnd type="none" w="med" len="med"/>
                    </a:lnR>
                    <a:lnT w="9525" cap="flat" cmpd="sng" algn="ctr">
                      <a:solidFill>
                        <a:srgbClr val="F0331A"/>
                      </a:solidFill>
                      <a:prstDash val="solid"/>
                      <a:round/>
                      <a:headEnd type="none" w="med" len="med"/>
                      <a:tailEnd type="none" w="med" len="med"/>
                    </a:lnT>
                    <a:lnB w="9525" cap="flat" cmpd="sng" algn="ctr">
                      <a:solidFill>
                        <a:srgbClr val="50371A"/>
                      </a:solidFill>
                      <a:prstDash val="solid"/>
                      <a:round/>
                      <a:headEnd type="none" w="med" len="med"/>
                      <a:tailEnd type="none" w="med" len="med"/>
                    </a:lnB>
                  </a:tcPr>
                </a:tc>
                <a:extLst>
                  <a:ext uri="{0D108BD9-81ED-4DB2-BD59-A6C34878D82A}">
                    <a16:rowId xmlns:a16="http://schemas.microsoft.com/office/drawing/2014/main" val="433999138"/>
                  </a:ext>
                </a:extLst>
              </a:tr>
              <a:tr h="237733">
                <a:tc>
                  <a:txBody>
                    <a:bodyPr/>
                    <a:lstStyle/>
                    <a:p>
                      <a:pPr algn="r" rtl="0" fontAlgn="b"/>
                      <a:r>
                        <a:rPr lang="en-US" altLang="ko-KR" sz="1100">
                          <a:effectLst/>
                        </a:rPr>
                        <a:t>1958</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5037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Frank Rosenblatt builds the first perceptron machine.</a:t>
                      </a:r>
                    </a:p>
                  </a:txBody>
                  <a:tcPr marL="3469" marR="3469" marT="2313" marB="2313" anchor="b">
                    <a:lnL w="9525" cap="flat" cmpd="sng" algn="ctr">
                      <a:solidFill>
                        <a:srgbClr val="50371A"/>
                      </a:solidFill>
                      <a:prstDash val="solid"/>
                      <a:round/>
                      <a:headEnd type="none" w="med" len="med"/>
                      <a:tailEnd type="none" w="med" len="med"/>
                    </a:lnL>
                    <a:lnR w="9525" cap="flat" cmpd="sng" algn="ctr">
                      <a:solidFill>
                        <a:srgbClr val="50371A"/>
                      </a:solidFill>
                      <a:prstDash val="solid"/>
                      <a:round/>
                      <a:headEnd type="none" w="med" len="med"/>
                      <a:tailEnd type="none" w="med" len="med"/>
                    </a:lnR>
                    <a:lnT w="9525" cap="flat" cmpd="sng" algn="ctr">
                      <a:solidFill>
                        <a:srgbClr val="50371A"/>
                      </a:solidFill>
                      <a:prstDash val="solid"/>
                      <a:round/>
                      <a:headEnd type="none" w="med" len="med"/>
                      <a:tailEnd type="none" w="med" len="med"/>
                    </a:lnT>
                    <a:lnB w="9525" cap="flat" cmpd="sng" algn="ctr">
                      <a:solidFill>
                        <a:srgbClr val="50411A"/>
                      </a:solidFill>
                      <a:prstDash val="solid"/>
                      <a:round/>
                      <a:headEnd type="none" w="med" len="med"/>
                      <a:tailEnd type="none" w="med" len="med"/>
                    </a:lnB>
                  </a:tcPr>
                </a:tc>
                <a:extLst>
                  <a:ext uri="{0D108BD9-81ED-4DB2-BD59-A6C34878D82A}">
                    <a16:rowId xmlns:a16="http://schemas.microsoft.com/office/drawing/2014/main" val="2214541491"/>
                  </a:ext>
                </a:extLst>
              </a:tr>
              <a:tr h="437539">
                <a:tc>
                  <a:txBody>
                    <a:bodyPr/>
                    <a:lstStyle/>
                    <a:p>
                      <a:pPr algn="r" rtl="0" fontAlgn="b"/>
                      <a:r>
                        <a:rPr lang="en-US" altLang="ko-KR" sz="1100">
                          <a:effectLst/>
                        </a:rPr>
                        <a:t>1969</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5041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Marvin Minsky and Seymour Papert publish "Perceptrons", which criticizes the perceptron's limitations.</a:t>
                      </a:r>
                    </a:p>
                  </a:txBody>
                  <a:tcPr marL="3469" marR="3469" marT="2313" marB="2313" anchor="b">
                    <a:lnL w="9525" cap="flat" cmpd="sng" algn="ctr">
                      <a:solidFill>
                        <a:srgbClr val="50411A"/>
                      </a:solidFill>
                      <a:prstDash val="solid"/>
                      <a:round/>
                      <a:headEnd type="none" w="med" len="med"/>
                      <a:tailEnd type="none" w="med" len="med"/>
                    </a:lnL>
                    <a:lnR w="9525" cap="flat" cmpd="sng" algn="ctr">
                      <a:solidFill>
                        <a:srgbClr val="50411A"/>
                      </a:solidFill>
                      <a:prstDash val="solid"/>
                      <a:round/>
                      <a:headEnd type="none" w="med" len="med"/>
                      <a:tailEnd type="none" w="med" len="med"/>
                    </a:lnR>
                    <a:lnT w="9525" cap="flat" cmpd="sng" algn="ctr">
                      <a:solidFill>
                        <a:srgbClr val="50411A"/>
                      </a:solidFill>
                      <a:prstDash val="solid"/>
                      <a:round/>
                      <a:headEnd type="none" w="med" len="med"/>
                      <a:tailEnd type="none" w="med" len="med"/>
                    </a:lnT>
                    <a:lnB w="9525" cap="flat" cmpd="sng" algn="ctr">
                      <a:solidFill>
                        <a:srgbClr val="903E1A"/>
                      </a:solidFill>
                      <a:prstDash val="solid"/>
                      <a:round/>
                      <a:headEnd type="none" w="med" len="med"/>
                      <a:tailEnd type="none" w="med" len="med"/>
                    </a:lnB>
                  </a:tcPr>
                </a:tc>
                <a:extLst>
                  <a:ext uri="{0D108BD9-81ED-4DB2-BD59-A6C34878D82A}">
                    <a16:rowId xmlns:a16="http://schemas.microsoft.com/office/drawing/2014/main" val="2159406446"/>
                  </a:ext>
                </a:extLst>
              </a:tr>
              <a:tr h="570743">
                <a:tc>
                  <a:txBody>
                    <a:bodyPr/>
                    <a:lstStyle/>
                    <a:p>
                      <a:pPr algn="r" rtl="0" fontAlgn="b"/>
                      <a:r>
                        <a:rPr lang="en-US" altLang="ko-KR" sz="1100">
                          <a:effectLst/>
                        </a:rPr>
                        <a:t>1986</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903E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Geoffrey Hinton, David Rumelhart, and Ronald Williams introduce backpropagation, a way to train neural networks with multiple layers.</a:t>
                      </a:r>
                    </a:p>
                  </a:txBody>
                  <a:tcPr marL="3469" marR="3469" marT="2313" marB="2313" anchor="b">
                    <a:lnL w="9525" cap="flat" cmpd="sng" algn="ctr">
                      <a:solidFill>
                        <a:srgbClr val="903E1A"/>
                      </a:solidFill>
                      <a:prstDash val="solid"/>
                      <a:round/>
                      <a:headEnd type="none" w="med" len="med"/>
                      <a:tailEnd type="none" w="med" len="med"/>
                    </a:lnL>
                    <a:lnR w="9525" cap="flat" cmpd="sng" algn="ctr">
                      <a:solidFill>
                        <a:srgbClr val="903E1A"/>
                      </a:solidFill>
                      <a:prstDash val="solid"/>
                      <a:round/>
                      <a:headEnd type="none" w="med" len="med"/>
                      <a:tailEnd type="none" w="med" len="med"/>
                    </a:lnR>
                    <a:lnT w="9525" cap="flat" cmpd="sng" algn="ctr">
                      <a:solidFill>
                        <a:srgbClr val="903E1A"/>
                      </a:solidFill>
                      <a:prstDash val="solid"/>
                      <a:round/>
                      <a:headEnd type="none" w="med" len="med"/>
                      <a:tailEnd type="none" w="med" len="med"/>
                    </a:lnT>
                    <a:lnB w="9525" cap="flat" cmpd="sng" algn="ctr">
                      <a:solidFill>
                        <a:srgbClr val="303C1A"/>
                      </a:solidFill>
                      <a:prstDash val="solid"/>
                      <a:round/>
                      <a:headEnd type="none" w="med" len="med"/>
                      <a:tailEnd type="none" w="med" len="med"/>
                    </a:lnB>
                  </a:tcPr>
                </a:tc>
                <a:extLst>
                  <a:ext uri="{0D108BD9-81ED-4DB2-BD59-A6C34878D82A}">
                    <a16:rowId xmlns:a16="http://schemas.microsoft.com/office/drawing/2014/main" val="3845992352"/>
                  </a:ext>
                </a:extLst>
              </a:tr>
              <a:tr h="304335">
                <a:tc>
                  <a:txBody>
                    <a:bodyPr/>
                    <a:lstStyle/>
                    <a:p>
                      <a:pPr algn="r" rtl="0" fontAlgn="b"/>
                      <a:r>
                        <a:rPr lang="en-US" altLang="ko-KR" sz="1100">
                          <a:effectLst/>
                        </a:rPr>
                        <a:t>1989</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303C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Yann LeCun et al. train a neural network to recognize handwritten digits.</a:t>
                      </a:r>
                    </a:p>
                  </a:txBody>
                  <a:tcPr marL="3469" marR="3469" marT="2313" marB="2313" anchor="b">
                    <a:lnL w="9525" cap="flat" cmpd="sng" algn="ctr">
                      <a:solidFill>
                        <a:srgbClr val="303C1A"/>
                      </a:solidFill>
                      <a:prstDash val="solid"/>
                      <a:round/>
                      <a:headEnd type="none" w="med" len="med"/>
                      <a:tailEnd type="none" w="med" len="med"/>
                    </a:lnL>
                    <a:lnR w="9525" cap="flat" cmpd="sng" algn="ctr">
                      <a:solidFill>
                        <a:srgbClr val="303C1A"/>
                      </a:solidFill>
                      <a:prstDash val="solid"/>
                      <a:round/>
                      <a:headEnd type="none" w="med" len="med"/>
                      <a:tailEnd type="none" w="med" len="med"/>
                    </a:lnR>
                    <a:lnT w="9525" cap="flat" cmpd="sng" algn="ctr">
                      <a:solidFill>
                        <a:srgbClr val="303C1A"/>
                      </a:solidFill>
                      <a:prstDash val="solid"/>
                      <a:round/>
                      <a:headEnd type="none" w="med" len="med"/>
                      <a:tailEnd type="none" w="med" len="med"/>
                    </a:lnT>
                    <a:lnB w="9525" cap="flat" cmpd="sng" algn="ctr">
                      <a:solidFill>
                        <a:srgbClr val="503F1A"/>
                      </a:solidFill>
                      <a:prstDash val="solid"/>
                      <a:round/>
                      <a:headEnd type="none" w="med" len="med"/>
                      <a:tailEnd type="none" w="med" len="med"/>
                    </a:lnB>
                  </a:tcPr>
                </a:tc>
                <a:extLst>
                  <a:ext uri="{0D108BD9-81ED-4DB2-BD59-A6C34878D82A}">
                    <a16:rowId xmlns:a16="http://schemas.microsoft.com/office/drawing/2014/main" val="3883916433"/>
                  </a:ext>
                </a:extLst>
              </a:tr>
              <a:tr h="470840">
                <a:tc>
                  <a:txBody>
                    <a:bodyPr/>
                    <a:lstStyle/>
                    <a:p>
                      <a:pPr algn="r" rtl="0" fontAlgn="b"/>
                      <a:r>
                        <a:rPr lang="en-US" altLang="ko-KR" sz="1100">
                          <a:effectLst/>
                        </a:rPr>
                        <a:t>1998</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503F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The ImageNet dataset is released, which allows for the training of larger and more complex neural networks.</a:t>
                      </a:r>
                    </a:p>
                  </a:txBody>
                  <a:tcPr marL="3469" marR="3469" marT="2313" marB="2313" anchor="b">
                    <a:lnL w="9525" cap="flat" cmpd="sng" algn="ctr">
                      <a:solidFill>
                        <a:srgbClr val="503F1A"/>
                      </a:solidFill>
                      <a:prstDash val="solid"/>
                      <a:round/>
                      <a:headEnd type="none" w="med" len="med"/>
                      <a:tailEnd type="none" w="med" len="med"/>
                    </a:lnL>
                    <a:lnR w="9525" cap="flat" cmpd="sng" algn="ctr">
                      <a:solidFill>
                        <a:srgbClr val="503F1A"/>
                      </a:solidFill>
                      <a:prstDash val="solid"/>
                      <a:round/>
                      <a:headEnd type="none" w="med" len="med"/>
                      <a:tailEnd type="none" w="med" len="med"/>
                    </a:lnR>
                    <a:lnT w="9525" cap="flat" cmpd="sng" algn="ctr">
                      <a:solidFill>
                        <a:srgbClr val="503F1A"/>
                      </a:solidFill>
                      <a:prstDash val="solid"/>
                      <a:round/>
                      <a:headEnd type="none" w="med" len="med"/>
                      <a:tailEnd type="none" w="med" len="med"/>
                    </a:lnT>
                    <a:lnB w="9525" cap="flat" cmpd="sng" algn="ctr">
                      <a:solidFill>
                        <a:srgbClr val="D03E1A"/>
                      </a:solidFill>
                      <a:prstDash val="solid"/>
                      <a:round/>
                      <a:headEnd type="none" w="med" len="med"/>
                      <a:tailEnd type="none" w="med" len="med"/>
                    </a:lnB>
                  </a:tcPr>
                </a:tc>
                <a:extLst>
                  <a:ext uri="{0D108BD9-81ED-4DB2-BD59-A6C34878D82A}">
                    <a16:rowId xmlns:a16="http://schemas.microsoft.com/office/drawing/2014/main" val="773768447"/>
                  </a:ext>
                </a:extLst>
              </a:tr>
              <a:tr h="570743">
                <a:tc>
                  <a:txBody>
                    <a:bodyPr/>
                    <a:lstStyle/>
                    <a:p>
                      <a:pPr algn="r" rtl="0" fontAlgn="b"/>
                      <a:r>
                        <a:rPr lang="en-US" altLang="ko-KR" sz="1100">
                          <a:effectLst/>
                        </a:rPr>
                        <a:t>2012</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D03E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Alex Krizhevsky et al. introduce AlexNet, a convolutional neural network that achieves state-of-the-art results on the ImageNet dataset.</a:t>
                      </a:r>
                    </a:p>
                  </a:txBody>
                  <a:tcPr marL="3469" marR="3469" marT="2313" marB="2313" anchor="b">
                    <a:lnL w="9525" cap="flat" cmpd="sng" algn="ctr">
                      <a:solidFill>
                        <a:srgbClr val="D03E1A"/>
                      </a:solidFill>
                      <a:prstDash val="solid"/>
                      <a:round/>
                      <a:headEnd type="none" w="med" len="med"/>
                      <a:tailEnd type="none" w="med" len="med"/>
                    </a:lnL>
                    <a:lnR w="9525" cap="flat" cmpd="sng" algn="ctr">
                      <a:solidFill>
                        <a:srgbClr val="D03E1A"/>
                      </a:solidFill>
                      <a:prstDash val="solid"/>
                      <a:round/>
                      <a:headEnd type="none" w="med" len="med"/>
                      <a:tailEnd type="none" w="med" len="med"/>
                    </a:lnR>
                    <a:lnT w="9525" cap="flat" cmpd="sng" algn="ctr">
                      <a:solidFill>
                        <a:srgbClr val="D03E1A"/>
                      </a:solidFill>
                      <a:prstDash val="solid"/>
                      <a:round/>
                      <a:headEnd type="none" w="med" len="med"/>
                      <a:tailEnd type="none" w="med" len="med"/>
                    </a:lnT>
                    <a:lnB w="9525" cap="flat" cmpd="sng" algn="ctr">
                      <a:solidFill>
                        <a:srgbClr val="F0431A"/>
                      </a:solidFill>
                      <a:prstDash val="solid"/>
                      <a:round/>
                      <a:headEnd type="none" w="med" len="med"/>
                      <a:tailEnd type="none" w="med" len="med"/>
                    </a:lnB>
                  </a:tcPr>
                </a:tc>
                <a:extLst>
                  <a:ext uri="{0D108BD9-81ED-4DB2-BD59-A6C34878D82A}">
                    <a16:rowId xmlns:a16="http://schemas.microsoft.com/office/drawing/2014/main" val="1810402760"/>
                  </a:ext>
                </a:extLst>
              </a:tr>
              <a:tr h="404238">
                <a:tc>
                  <a:txBody>
                    <a:bodyPr/>
                    <a:lstStyle/>
                    <a:p>
                      <a:pPr algn="r" rtl="0" fontAlgn="b"/>
                      <a:r>
                        <a:rPr lang="en-US" altLang="ko-KR" sz="1100">
                          <a:effectLst/>
                        </a:rPr>
                        <a:t>2015</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F043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Google DeepMind introduces AlphaGo, a neural network that defeats a professional Go player.</a:t>
                      </a:r>
                    </a:p>
                  </a:txBody>
                  <a:tcPr marL="3469" marR="3469" marT="2313" marB="2313" anchor="b">
                    <a:lnL w="9525" cap="flat" cmpd="sng" algn="ctr">
                      <a:solidFill>
                        <a:srgbClr val="F0431A"/>
                      </a:solidFill>
                      <a:prstDash val="solid"/>
                      <a:round/>
                      <a:headEnd type="none" w="med" len="med"/>
                      <a:tailEnd type="none" w="med" len="med"/>
                    </a:lnL>
                    <a:lnR w="9525" cap="flat" cmpd="sng" algn="ctr">
                      <a:solidFill>
                        <a:srgbClr val="F0431A"/>
                      </a:solidFill>
                      <a:prstDash val="solid"/>
                      <a:round/>
                      <a:headEnd type="none" w="med" len="med"/>
                      <a:tailEnd type="none" w="med" len="med"/>
                    </a:lnR>
                    <a:lnT w="9525" cap="flat" cmpd="sng" algn="ctr">
                      <a:solidFill>
                        <a:srgbClr val="F0431A"/>
                      </a:solidFill>
                      <a:prstDash val="solid"/>
                      <a:round/>
                      <a:headEnd type="none" w="med" len="med"/>
                      <a:tailEnd type="none" w="med" len="med"/>
                    </a:lnT>
                    <a:lnB w="9525" cap="flat" cmpd="sng" algn="ctr">
                      <a:solidFill>
                        <a:srgbClr val="D0431A"/>
                      </a:solidFill>
                      <a:prstDash val="solid"/>
                      <a:round/>
                      <a:headEnd type="none" w="med" len="med"/>
                      <a:tailEnd type="none" w="med" len="med"/>
                    </a:lnB>
                  </a:tcPr>
                </a:tc>
                <a:extLst>
                  <a:ext uri="{0D108BD9-81ED-4DB2-BD59-A6C34878D82A}">
                    <a16:rowId xmlns:a16="http://schemas.microsoft.com/office/drawing/2014/main" val="2889684477"/>
                  </a:ext>
                </a:extLst>
              </a:tr>
              <a:tr h="437539">
                <a:tc>
                  <a:txBody>
                    <a:bodyPr/>
                    <a:lstStyle/>
                    <a:p>
                      <a:pPr algn="r" rtl="0" fontAlgn="b"/>
                      <a:r>
                        <a:rPr lang="en-US" altLang="ko-KR" sz="1100">
                          <a:effectLst/>
                        </a:rPr>
                        <a:t>2017</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D043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OpenAI introduces GPT-1, a large language model that can generate realistic and coherent text.</a:t>
                      </a:r>
                    </a:p>
                  </a:txBody>
                  <a:tcPr marL="3469" marR="3469" marT="2313" marB="2313" anchor="b">
                    <a:lnL w="9525" cap="flat" cmpd="sng" algn="ctr">
                      <a:solidFill>
                        <a:srgbClr val="D0431A"/>
                      </a:solidFill>
                      <a:prstDash val="solid"/>
                      <a:round/>
                      <a:headEnd type="none" w="med" len="med"/>
                      <a:tailEnd type="none" w="med" len="med"/>
                    </a:lnL>
                    <a:lnR w="9525" cap="flat" cmpd="sng" algn="ctr">
                      <a:solidFill>
                        <a:srgbClr val="D0431A"/>
                      </a:solidFill>
                      <a:prstDash val="solid"/>
                      <a:round/>
                      <a:headEnd type="none" w="med" len="med"/>
                      <a:tailEnd type="none" w="med" len="med"/>
                    </a:lnR>
                    <a:lnT w="9525" cap="flat" cmpd="sng" algn="ctr">
                      <a:solidFill>
                        <a:srgbClr val="D0431A"/>
                      </a:solidFill>
                      <a:prstDash val="solid"/>
                      <a:round/>
                      <a:headEnd type="none" w="med" len="med"/>
                      <a:tailEnd type="none" w="med" len="med"/>
                    </a:lnT>
                    <a:lnB w="9525" cap="flat" cmpd="sng" algn="ctr">
                      <a:solidFill>
                        <a:srgbClr val="30471A"/>
                      </a:solidFill>
                      <a:prstDash val="solid"/>
                      <a:round/>
                      <a:headEnd type="none" w="med" len="med"/>
                      <a:tailEnd type="none" w="med" len="med"/>
                    </a:lnB>
                  </a:tcPr>
                </a:tc>
                <a:extLst>
                  <a:ext uri="{0D108BD9-81ED-4DB2-BD59-A6C34878D82A}">
                    <a16:rowId xmlns:a16="http://schemas.microsoft.com/office/drawing/2014/main" val="3090144246"/>
                  </a:ext>
                </a:extLst>
              </a:tr>
              <a:tr h="304335">
                <a:tc>
                  <a:txBody>
                    <a:bodyPr/>
                    <a:lstStyle/>
                    <a:p>
                      <a:pPr algn="r" rtl="0" fontAlgn="b"/>
                      <a:r>
                        <a:rPr lang="en-US" altLang="ko-KR" sz="1100">
                          <a:effectLst/>
                        </a:rPr>
                        <a:t>2020</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3047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a:effectLst/>
                        </a:rPr>
                        <a:t>OpenAI introduces GPT-3, a larger and more powerful language model.</a:t>
                      </a:r>
                    </a:p>
                  </a:txBody>
                  <a:tcPr marL="3469" marR="3469" marT="2313" marB="2313" anchor="b">
                    <a:lnL w="9525" cap="flat" cmpd="sng" algn="ctr">
                      <a:solidFill>
                        <a:srgbClr val="30471A"/>
                      </a:solidFill>
                      <a:prstDash val="solid"/>
                      <a:round/>
                      <a:headEnd type="none" w="med" len="med"/>
                      <a:tailEnd type="none" w="med" len="med"/>
                    </a:lnL>
                    <a:lnR w="9525" cap="flat" cmpd="sng" algn="ctr">
                      <a:solidFill>
                        <a:srgbClr val="30471A"/>
                      </a:solidFill>
                      <a:prstDash val="solid"/>
                      <a:round/>
                      <a:headEnd type="none" w="med" len="med"/>
                      <a:tailEnd type="none" w="med" len="med"/>
                    </a:lnR>
                    <a:lnT w="9525" cap="flat" cmpd="sng" algn="ctr">
                      <a:solidFill>
                        <a:srgbClr val="30471A"/>
                      </a:solidFill>
                      <a:prstDash val="solid"/>
                      <a:round/>
                      <a:headEnd type="none" w="med" len="med"/>
                      <a:tailEnd type="none" w="med" len="med"/>
                    </a:lnT>
                    <a:lnB w="9525" cap="flat" cmpd="sng" algn="ctr">
                      <a:solidFill>
                        <a:srgbClr val="704C1A"/>
                      </a:solidFill>
                      <a:prstDash val="solid"/>
                      <a:round/>
                      <a:headEnd type="none" w="med" len="med"/>
                      <a:tailEnd type="none" w="med" len="med"/>
                    </a:lnB>
                  </a:tcPr>
                </a:tc>
                <a:extLst>
                  <a:ext uri="{0D108BD9-81ED-4DB2-BD59-A6C34878D82A}">
                    <a16:rowId xmlns:a16="http://schemas.microsoft.com/office/drawing/2014/main" val="4106278749"/>
                  </a:ext>
                </a:extLst>
              </a:tr>
              <a:tr h="304335">
                <a:tc>
                  <a:txBody>
                    <a:bodyPr/>
                    <a:lstStyle/>
                    <a:p>
                      <a:pPr algn="r" rtl="0" fontAlgn="b"/>
                      <a:r>
                        <a:rPr lang="en-US" altLang="ko-KR" sz="1100">
                          <a:effectLst/>
                        </a:rPr>
                        <a:t>2022</a:t>
                      </a:r>
                    </a:p>
                  </a:txBody>
                  <a:tcPr marL="3469" marR="3469" marT="2313" marB="2313" anchor="b">
                    <a:lnL w="9525" cap="flat" cmpd="sng" algn="ctr">
                      <a:solidFill>
                        <a:srgbClr val="CCCCCC"/>
                      </a:solidFill>
                      <a:prstDash val="solid"/>
                      <a:round/>
                      <a:headEnd type="none" w="med" len="med"/>
                      <a:tailEnd type="none" w="med" len="med"/>
                    </a:lnL>
                    <a:lnR w="9525" cap="flat" cmpd="sng" algn="ctr">
                      <a:solidFill>
                        <a:srgbClr val="704C1A"/>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100" dirty="0">
                          <a:effectLst/>
                        </a:rPr>
                        <a:t>Google AI introduces </a:t>
                      </a:r>
                      <a:r>
                        <a:rPr lang="en-US" sz="1100" dirty="0" err="1">
                          <a:effectLst/>
                        </a:rPr>
                        <a:t>PaLM</a:t>
                      </a:r>
                      <a:r>
                        <a:rPr lang="en-US" sz="1100" dirty="0">
                          <a:effectLst/>
                        </a:rPr>
                        <a:t>, the largest language model in the world.</a:t>
                      </a:r>
                    </a:p>
                  </a:txBody>
                  <a:tcPr marL="3469" marR="3469" marT="2313" marB="2313" anchor="b">
                    <a:lnL w="9525" cap="flat" cmpd="sng" algn="ctr">
                      <a:solidFill>
                        <a:srgbClr val="704C1A"/>
                      </a:solidFill>
                      <a:prstDash val="solid"/>
                      <a:round/>
                      <a:headEnd type="none" w="med" len="med"/>
                      <a:tailEnd type="none" w="med" len="med"/>
                    </a:lnL>
                    <a:lnR w="9525" cap="flat" cmpd="sng" algn="ctr">
                      <a:solidFill>
                        <a:srgbClr val="704C1A"/>
                      </a:solidFill>
                      <a:prstDash val="solid"/>
                      <a:round/>
                      <a:headEnd type="none" w="med" len="med"/>
                      <a:tailEnd type="none" w="med" len="med"/>
                    </a:lnR>
                    <a:lnT w="9525" cap="flat" cmpd="sng" algn="ctr">
                      <a:solidFill>
                        <a:srgbClr val="704C1A"/>
                      </a:solidFill>
                      <a:prstDash val="solid"/>
                      <a:round/>
                      <a:headEnd type="none" w="med" len="med"/>
                      <a:tailEnd type="none" w="med" len="med"/>
                    </a:lnT>
                    <a:lnB w="9525" cap="flat" cmpd="sng" algn="ctr">
                      <a:solidFill>
                        <a:srgbClr val="704C1A"/>
                      </a:solidFill>
                      <a:prstDash val="solid"/>
                      <a:round/>
                      <a:headEnd type="none" w="med" len="med"/>
                      <a:tailEnd type="none" w="med" len="med"/>
                    </a:lnB>
                  </a:tcPr>
                </a:tc>
                <a:extLst>
                  <a:ext uri="{0D108BD9-81ED-4DB2-BD59-A6C34878D82A}">
                    <a16:rowId xmlns:a16="http://schemas.microsoft.com/office/drawing/2014/main" val="3443996589"/>
                  </a:ext>
                </a:extLst>
              </a:tr>
            </a:tbl>
          </a:graphicData>
        </a:graphic>
      </p:graphicFrame>
      <p:sp>
        <p:nvSpPr>
          <p:cNvPr id="5" name="직사각형 4">
            <a:extLst>
              <a:ext uri="{FF2B5EF4-FFF2-40B4-BE49-F238E27FC236}">
                <a16:creationId xmlns:a16="http://schemas.microsoft.com/office/drawing/2014/main" id="{F26CE72D-293B-4733-A903-D0C1CC7567B0}"/>
              </a:ext>
            </a:extLst>
          </p:cNvPr>
          <p:cNvSpPr/>
          <p:nvPr/>
        </p:nvSpPr>
        <p:spPr>
          <a:xfrm>
            <a:off x="757806" y="223973"/>
            <a:ext cx="6096000" cy="1477328"/>
          </a:xfrm>
          <a:prstGeom prst="rect">
            <a:avLst/>
          </a:prstGeom>
        </p:spPr>
        <p:txBody>
          <a:bodyPr>
            <a:spAutoFit/>
          </a:bodyPr>
          <a:lstStyle/>
          <a:p>
            <a:pPr>
              <a:buFont typeface="Arial" panose="020B0604020202020204" pitchFamily="34" charset="0"/>
              <a:buChar char="•"/>
            </a:pPr>
            <a:r>
              <a:rPr lang="en-US" altLang="ko-KR" dirty="0">
                <a:solidFill>
                  <a:srgbClr val="1F1F1F"/>
                </a:solidFill>
                <a:latin typeface="Google Sans"/>
              </a:rPr>
              <a:t>A large language model (LLM) chatbot developed by Google AI. Bard is trained on a massive dataset of text and code, and can generate text, translate languages, write different kinds of creative content, and answer your questions in an informative way.</a:t>
            </a:r>
            <a:endParaRPr lang="en-US" altLang="ko-KR" b="0" i="0" dirty="0">
              <a:solidFill>
                <a:srgbClr val="1F1F1F"/>
              </a:solidFill>
              <a:effectLst/>
              <a:latin typeface="Google Sans"/>
            </a:endParaRPr>
          </a:p>
        </p:txBody>
      </p:sp>
    </p:spTree>
    <p:extLst>
      <p:ext uri="{BB962C8B-B14F-4D97-AF65-F5344CB8AC3E}">
        <p14:creationId xmlns:p14="http://schemas.microsoft.com/office/powerpoint/2010/main" val="149751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le rainbow logo in the year 1984">
            <a:extLst>
              <a:ext uri="{FF2B5EF4-FFF2-40B4-BE49-F238E27FC236}">
                <a16:creationId xmlns:a16="http://schemas.microsoft.com/office/drawing/2014/main" id="{1AB80DFB-B4B6-4589-BC9D-780F2F668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7" y="1145511"/>
            <a:ext cx="4111336" cy="456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88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8A389-2EE2-4F7D-9280-10CE630C00D5}"/>
              </a:ext>
            </a:extLst>
          </p:cNvPr>
          <p:cNvSpPr>
            <a:spLocks noGrp="1"/>
          </p:cNvSpPr>
          <p:nvPr>
            <p:ph type="title"/>
          </p:nvPr>
        </p:nvSpPr>
        <p:spPr/>
        <p:txBody>
          <a:bodyPr/>
          <a:lstStyle/>
          <a:p>
            <a:r>
              <a:rPr lang="en-US" altLang="ko-KR" dirty="0"/>
              <a:t>Neural networks</a:t>
            </a:r>
            <a:endParaRPr lang="ko-KR" altLang="en-US" dirty="0"/>
          </a:p>
        </p:txBody>
      </p:sp>
      <p:pic>
        <p:nvPicPr>
          <p:cNvPr id="4098" name="Picture 2" descr="artificial neuron structure">
            <a:extLst>
              <a:ext uri="{FF2B5EF4-FFF2-40B4-BE49-F238E27FC236}">
                <a16:creationId xmlns:a16="http://schemas.microsoft.com/office/drawing/2014/main" id="{0628F27A-F84D-46B1-BE4D-3BFB40E030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7590" y="1981561"/>
            <a:ext cx="8553796" cy="406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58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57E3DB-F337-4280-BB4C-A1E1B549C69B}"/>
              </a:ext>
            </a:extLst>
          </p:cNvPr>
          <p:cNvSpPr>
            <a:spLocks noGrp="1"/>
          </p:cNvSpPr>
          <p:nvPr>
            <p:ph type="title"/>
          </p:nvPr>
        </p:nvSpPr>
        <p:spPr/>
        <p:txBody>
          <a:bodyPr/>
          <a:lstStyle/>
          <a:p>
            <a:r>
              <a:rPr lang="en-US" altLang="ko-KR" dirty="0">
                <a:hlinkClick r:id="rId2"/>
              </a:rPr>
              <a:t>Neural Network Character Recognition</a:t>
            </a:r>
            <a:br>
              <a:rPr lang="en-US" altLang="ko-KR" dirty="0"/>
            </a:br>
            <a:endParaRPr lang="ko-KR" altLang="en-US" dirty="0"/>
          </a:p>
        </p:txBody>
      </p:sp>
      <p:pic>
        <p:nvPicPr>
          <p:cNvPr id="4" name="내용 개체 틀 3">
            <a:extLst>
              <a:ext uri="{FF2B5EF4-FFF2-40B4-BE49-F238E27FC236}">
                <a16:creationId xmlns:a16="http://schemas.microsoft.com/office/drawing/2014/main" id="{D15F08A2-5262-4FBA-899F-6C7057B80241}"/>
              </a:ext>
            </a:extLst>
          </p:cNvPr>
          <p:cNvPicPr>
            <a:picLocks noGrp="1" noChangeAspect="1"/>
          </p:cNvPicPr>
          <p:nvPr>
            <p:ph idx="1"/>
          </p:nvPr>
        </p:nvPicPr>
        <p:blipFill>
          <a:blip r:embed="rId3"/>
          <a:stretch>
            <a:fillRect/>
          </a:stretch>
        </p:blipFill>
        <p:spPr>
          <a:xfrm>
            <a:off x="2545773" y="1860767"/>
            <a:ext cx="6791325" cy="5153891"/>
          </a:xfrm>
          <a:prstGeom prst="rect">
            <a:avLst/>
          </a:prstGeom>
        </p:spPr>
      </p:pic>
    </p:spTree>
    <p:extLst>
      <p:ext uri="{BB962C8B-B14F-4D97-AF65-F5344CB8AC3E}">
        <p14:creationId xmlns:p14="http://schemas.microsoft.com/office/powerpoint/2010/main" val="217207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F6026-84F3-430A-95FF-8F538B80704C}"/>
              </a:ext>
            </a:extLst>
          </p:cNvPr>
          <p:cNvSpPr>
            <a:spLocks noGrp="1"/>
          </p:cNvSpPr>
          <p:nvPr>
            <p:ph type="title"/>
          </p:nvPr>
        </p:nvSpPr>
        <p:spPr/>
        <p:txBody>
          <a:bodyPr/>
          <a:lstStyle/>
          <a:p>
            <a:pPr algn="ctr"/>
            <a:r>
              <a:rPr lang="en-US" altLang="ko-KR" dirty="0"/>
              <a:t>Neural networks</a:t>
            </a:r>
            <a:br>
              <a:rPr lang="en-US" altLang="ko-KR" dirty="0"/>
            </a:br>
            <a:endParaRPr lang="ko-KR" altLang="en-US" dirty="0"/>
          </a:p>
        </p:txBody>
      </p:sp>
      <p:pic>
        <p:nvPicPr>
          <p:cNvPr id="3074" name="Picture 2" descr="nodes layer">
            <a:extLst>
              <a:ext uri="{FF2B5EF4-FFF2-40B4-BE49-F238E27FC236}">
                <a16:creationId xmlns:a16="http://schemas.microsoft.com/office/drawing/2014/main" id="{44846040-C83C-4D70-A340-2CB9E80DE3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782" y="1027906"/>
            <a:ext cx="10666435" cy="536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991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34439-6F26-4A93-AF03-F09FE18799BE}"/>
              </a:ext>
            </a:extLst>
          </p:cNvPr>
          <p:cNvSpPr>
            <a:spLocks noGrp="1"/>
          </p:cNvSpPr>
          <p:nvPr>
            <p:ph type="title"/>
          </p:nvPr>
        </p:nvSpPr>
        <p:spPr/>
        <p:txBody>
          <a:bodyPr/>
          <a:lstStyle/>
          <a:p>
            <a:r>
              <a:rPr lang="en-US" altLang="ko-KR" dirty="0"/>
              <a:t>Neural networks</a:t>
            </a:r>
            <a:endParaRPr lang="ko-KR" altLang="en-US" dirty="0"/>
          </a:p>
        </p:txBody>
      </p:sp>
      <p:pic>
        <p:nvPicPr>
          <p:cNvPr id="11266" name="Picture 2" descr="3 (a) Typical Architecture of Deep Learning Neural Network with One Output, One Input, and K Hidden Layers; (b) Artifcial Neuron: Basic Computational Building Block for Neural Networks">
            <a:extLst>
              <a:ext uri="{FF2B5EF4-FFF2-40B4-BE49-F238E27FC236}">
                <a16:creationId xmlns:a16="http://schemas.microsoft.com/office/drawing/2014/main" id="{74C1AE5F-2BAC-47FE-9610-D87880D38D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7875" y="2272506"/>
            <a:ext cx="80962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95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thumbnail gr5">
            <a:extLst>
              <a:ext uri="{FF2B5EF4-FFF2-40B4-BE49-F238E27FC236}">
                <a16:creationId xmlns:a16="http://schemas.microsoft.com/office/drawing/2014/main" id="{BA88D438-0E3C-4559-AD89-A7CCE6AE1F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9312" y="413957"/>
            <a:ext cx="6599136" cy="576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CE6899-8703-4368-8B63-F06365EB0A27}"/>
              </a:ext>
            </a:extLst>
          </p:cNvPr>
          <p:cNvSpPr>
            <a:spLocks noGrp="1"/>
          </p:cNvSpPr>
          <p:nvPr>
            <p:ph type="title"/>
          </p:nvPr>
        </p:nvSpPr>
        <p:spPr/>
        <p:txBody>
          <a:bodyPr/>
          <a:lstStyle/>
          <a:p>
            <a:r>
              <a:rPr lang="en-US" altLang="ko-KR" dirty="0"/>
              <a:t>Neural network</a:t>
            </a:r>
            <a:endParaRPr lang="ko-KR" altLang="en-US" dirty="0"/>
          </a:p>
        </p:txBody>
      </p:sp>
      <p:pic>
        <p:nvPicPr>
          <p:cNvPr id="4098" name="Picture 2" descr="perception">
            <a:extLst>
              <a:ext uri="{FF2B5EF4-FFF2-40B4-BE49-F238E27FC236}">
                <a16:creationId xmlns:a16="http://schemas.microsoft.com/office/drawing/2014/main" id="{4B243009-9A27-4A47-BAD1-FEEC9E59D5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809525"/>
            <a:ext cx="8549837" cy="46833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5157697-6D67-4F00-B7B3-094F8AFF5F14}"/>
              </a:ext>
            </a:extLst>
          </p:cNvPr>
          <p:cNvSpPr/>
          <p:nvPr/>
        </p:nvSpPr>
        <p:spPr>
          <a:xfrm>
            <a:off x="7857259" y="684474"/>
            <a:ext cx="4031673" cy="2092881"/>
          </a:xfrm>
          <a:prstGeom prst="rect">
            <a:avLst/>
          </a:prstGeom>
        </p:spPr>
        <p:txBody>
          <a:bodyPr wrap="square">
            <a:spAutoFit/>
          </a:bodyPr>
          <a:lstStyle/>
          <a:p>
            <a:pPr>
              <a:buFont typeface="+mj-lt"/>
              <a:buAutoNum type="arabicPeriod"/>
            </a:pPr>
            <a:r>
              <a:rPr lang="en-US" altLang="ko-KR" sz="1000" dirty="0">
                <a:solidFill>
                  <a:srgbClr val="D1D5DB"/>
                </a:solidFill>
                <a:latin typeface="Söhne"/>
              </a:rPr>
              <a:t>Weights: Weights are numerical values assigned to the connections between neurons in different layers of a neural network. Each connection has an associated weight that determines the strength and significance of the signal it carries. During training, these weights are updated through a process called backpropagation, which adjusts them to minimize the difference between the predicted output and the actual output. The weights essentially define the network's ability to capture and represent patterns in the data.</a:t>
            </a:r>
          </a:p>
          <a:p>
            <a:pPr>
              <a:buFont typeface="+mj-lt"/>
              <a:buAutoNum type="arabicPeriod"/>
            </a:pPr>
            <a:r>
              <a:rPr lang="en-US" altLang="ko-KR" sz="1000" dirty="0">
                <a:solidFill>
                  <a:srgbClr val="D1D5DB"/>
                </a:solidFill>
                <a:latin typeface="Söhne"/>
              </a:rPr>
              <a:t>Biases: Biases are additional learnable parameters in a neural network. They act as an offset, allowing the network to adjust the output of each neuron independently. Biases help the network to model more complex relationships in the data by introducing non-linearity. Similar to weights, biases are adjusted during training to improve the network's performance.</a:t>
            </a:r>
            <a:endParaRPr lang="en-US" altLang="ko-KR" sz="1000" b="0" i="0" dirty="0">
              <a:solidFill>
                <a:srgbClr val="D1D5DB"/>
              </a:solidFill>
              <a:effectLst/>
              <a:latin typeface="Söhne"/>
            </a:endParaRPr>
          </a:p>
        </p:txBody>
      </p:sp>
    </p:spTree>
    <p:extLst>
      <p:ext uri="{BB962C8B-B14F-4D97-AF65-F5344CB8AC3E}">
        <p14:creationId xmlns:p14="http://schemas.microsoft.com/office/powerpoint/2010/main" val="4073588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C7E7C69-4230-4E95-B516-B2DB52324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715" y="4723893"/>
            <a:ext cx="4810125" cy="21099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45E0047-0E3B-4BC1-AACB-0382DDD27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78932"/>
            <a:ext cx="6667500" cy="1972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rception">
            <a:extLst>
              <a:ext uri="{FF2B5EF4-FFF2-40B4-BE49-F238E27FC236}">
                <a16:creationId xmlns:a16="http://schemas.microsoft.com/office/drawing/2014/main" id="{09FDE72C-BF75-4A09-A344-42714F04C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2" y="101134"/>
            <a:ext cx="4504449" cy="246740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7CB8965-0C52-4E59-9886-369FD7B9D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537" y="212330"/>
            <a:ext cx="5334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625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2E27F0-CC42-439C-9938-C80AAC1D7351}"/>
              </a:ext>
            </a:extLst>
          </p:cNvPr>
          <p:cNvSpPr>
            <a:spLocks noGrp="1"/>
          </p:cNvSpPr>
          <p:nvPr>
            <p:ph type="title"/>
          </p:nvPr>
        </p:nvSpPr>
        <p:spPr/>
        <p:txBody>
          <a:bodyPr>
            <a:normAutofit/>
          </a:bodyPr>
          <a:lstStyle/>
          <a:p>
            <a:r>
              <a:rPr lang="en-US" altLang="ko-KR" dirty="0"/>
              <a:t>Mathematical logics of neural networks:</a:t>
            </a:r>
            <a:br>
              <a:rPr lang="en-US" altLang="ko-KR" dirty="0"/>
            </a:br>
            <a:endParaRPr lang="ko-KR" altLang="en-US" dirty="0"/>
          </a:p>
        </p:txBody>
      </p:sp>
      <p:sp>
        <p:nvSpPr>
          <p:cNvPr id="3" name="내용 개체 틀 2">
            <a:extLst>
              <a:ext uri="{FF2B5EF4-FFF2-40B4-BE49-F238E27FC236}">
                <a16:creationId xmlns:a16="http://schemas.microsoft.com/office/drawing/2014/main" id="{D6987995-501D-4050-BCED-CAA0514D8AE1}"/>
              </a:ext>
            </a:extLst>
          </p:cNvPr>
          <p:cNvSpPr>
            <a:spLocks noGrp="1"/>
          </p:cNvSpPr>
          <p:nvPr>
            <p:ph idx="1"/>
          </p:nvPr>
        </p:nvSpPr>
        <p:spPr/>
        <p:txBody>
          <a:bodyPr>
            <a:normAutofit fontScale="92500" lnSpcReduction="20000"/>
          </a:bodyPr>
          <a:lstStyle/>
          <a:p>
            <a:r>
              <a:rPr lang="ko-KR" altLang="en-US" dirty="0"/>
              <a:t>명제 논리 </a:t>
            </a:r>
            <a:r>
              <a:rPr lang="en-US" altLang="ko-KR" dirty="0"/>
              <a:t>(Propositional Logic)</a:t>
            </a:r>
          </a:p>
          <a:p>
            <a:r>
              <a:rPr lang="ko-KR" altLang="en-US" dirty="0"/>
              <a:t>서술 논리 </a:t>
            </a:r>
            <a:r>
              <a:rPr lang="en-US" altLang="ko-KR" dirty="0"/>
              <a:t>(Predicate Logic)</a:t>
            </a:r>
          </a:p>
          <a:p>
            <a:r>
              <a:rPr lang="ko-KR" altLang="en-US" dirty="0"/>
              <a:t>퍼지 논리 </a:t>
            </a:r>
            <a:r>
              <a:rPr lang="en-US" altLang="ko-KR" dirty="0"/>
              <a:t>(Fuzzy Logic)</a:t>
            </a:r>
          </a:p>
          <a:p>
            <a:endParaRPr lang="en-US" altLang="ko-KR" dirty="0"/>
          </a:p>
          <a:p>
            <a:r>
              <a:rPr lang="ko-KR" altLang="en-US" dirty="0">
                <a:solidFill>
                  <a:schemeClr val="accent4">
                    <a:lumMod val="20000"/>
                    <a:lumOff val="80000"/>
                  </a:schemeClr>
                </a:solidFill>
                <a:highlight>
                  <a:srgbClr val="000080"/>
                </a:highlight>
              </a:rPr>
              <a:t>확률 논리 </a:t>
            </a:r>
            <a:r>
              <a:rPr lang="en-US" altLang="ko-KR" dirty="0">
                <a:solidFill>
                  <a:schemeClr val="accent4">
                    <a:lumMod val="20000"/>
                    <a:lumOff val="80000"/>
                  </a:schemeClr>
                </a:solidFill>
                <a:highlight>
                  <a:srgbClr val="000080"/>
                </a:highlight>
              </a:rPr>
              <a:t>(Probabilistic Logic)</a:t>
            </a:r>
          </a:p>
          <a:p>
            <a:r>
              <a:rPr lang="ko-KR" altLang="en-US" dirty="0">
                <a:solidFill>
                  <a:schemeClr val="accent4">
                    <a:lumMod val="20000"/>
                    <a:lumOff val="80000"/>
                  </a:schemeClr>
                </a:solidFill>
                <a:highlight>
                  <a:srgbClr val="000080"/>
                </a:highlight>
              </a:rPr>
              <a:t>선형 대수 </a:t>
            </a:r>
            <a:r>
              <a:rPr lang="en-US" altLang="ko-KR" dirty="0">
                <a:solidFill>
                  <a:schemeClr val="accent4">
                    <a:lumMod val="20000"/>
                    <a:lumOff val="80000"/>
                  </a:schemeClr>
                </a:solidFill>
                <a:highlight>
                  <a:srgbClr val="000080"/>
                </a:highlight>
              </a:rPr>
              <a:t>(Linear Algebra)</a:t>
            </a:r>
          </a:p>
          <a:p>
            <a:r>
              <a:rPr lang="ko-KR" altLang="en-US" dirty="0">
                <a:solidFill>
                  <a:schemeClr val="accent4">
                    <a:lumMod val="20000"/>
                    <a:lumOff val="80000"/>
                  </a:schemeClr>
                </a:solidFill>
                <a:highlight>
                  <a:srgbClr val="000080"/>
                </a:highlight>
              </a:rPr>
              <a:t>미적분학 </a:t>
            </a:r>
            <a:r>
              <a:rPr lang="en-US" altLang="ko-KR" dirty="0">
                <a:solidFill>
                  <a:schemeClr val="accent4">
                    <a:lumMod val="20000"/>
                    <a:lumOff val="80000"/>
                  </a:schemeClr>
                </a:solidFill>
                <a:highlight>
                  <a:srgbClr val="000080"/>
                </a:highlight>
              </a:rPr>
              <a:t>(Calculus)</a:t>
            </a:r>
          </a:p>
          <a:p>
            <a:endParaRPr lang="en-US" altLang="ko-KR" dirty="0"/>
          </a:p>
          <a:p>
            <a:r>
              <a:rPr lang="ko-KR" altLang="en-US" dirty="0"/>
              <a:t>집합론 </a:t>
            </a:r>
            <a:r>
              <a:rPr lang="en-US" altLang="ko-KR" dirty="0"/>
              <a:t>(Set Theory)</a:t>
            </a:r>
          </a:p>
          <a:p>
            <a:r>
              <a:rPr lang="ko-KR" altLang="en-US" dirty="0"/>
              <a:t>그래프 이론 </a:t>
            </a:r>
            <a:r>
              <a:rPr lang="en-US" altLang="ko-KR" dirty="0"/>
              <a:t>(Graph Theory)</a:t>
            </a:r>
          </a:p>
          <a:p>
            <a:endParaRPr lang="ko-KR" altLang="en-US" dirty="0"/>
          </a:p>
        </p:txBody>
      </p:sp>
    </p:spTree>
    <p:extLst>
      <p:ext uri="{BB962C8B-B14F-4D97-AF65-F5344CB8AC3E}">
        <p14:creationId xmlns:p14="http://schemas.microsoft.com/office/powerpoint/2010/main" val="479645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r>
              <a:rPr lang="en-US" altLang="ko-KR" b="1" dirty="0"/>
              <a:t>Gradient Descent</a:t>
            </a:r>
            <a:br>
              <a:rPr lang="en-US" altLang="ko-KR" b="1" dirty="0"/>
            </a:br>
            <a:endParaRPr lang="ko-KR" altLang="en-US" dirty="0"/>
          </a:p>
        </p:txBody>
      </p:sp>
      <p:pic>
        <p:nvPicPr>
          <p:cNvPr id="13314" name="Picture 2" descr="Backpropagation">
            <a:extLst>
              <a:ext uri="{FF2B5EF4-FFF2-40B4-BE49-F238E27FC236}">
                <a16:creationId xmlns:a16="http://schemas.microsoft.com/office/drawing/2014/main" id="{A861CC64-CE1F-4057-B054-23C6A950E2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3338" y="2567581"/>
            <a:ext cx="5725324" cy="286742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spTree>
    <p:extLst>
      <p:ext uri="{BB962C8B-B14F-4D97-AF65-F5344CB8AC3E}">
        <p14:creationId xmlns:p14="http://schemas.microsoft.com/office/powerpoint/2010/main" val="2164627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br>
              <a:rPr lang="en-US" altLang="ko-KR" b="1" dirty="0"/>
            </a:br>
            <a:endParaRPr lang="ko-KR" altLang="en-US" dirty="0"/>
          </a:p>
        </p:txBody>
      </p:sp>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pic>
        <p:nvPicPr>
          <p:cNvPr id="14338" name="Picture 2" descr="Backpropagation">
            <a:extLst>
              <a:ext uri="{FF2B5EF4-FFF2-40B4-BE49-F238E27FC236}">
                <a16:creationId xmlns:a16="http://schemas.microsoft.com/office/drawing/2014/main" id="{A39449A3-213A-44BC-AA79-ECDEF3E16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23" y="1344802"/>
            <a:ext cx="9209102" cy="456069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C2BE607E-FCC1-41D1-98C6-FB99DB40CF03}"/>
              </a:ext>
            </a:extLst>
          </p:cNvPr>
          <p:cNvPicPr>
            <a:picLocks noChangeAspect="1"/>
          </p:cNvPicPr>
          <p:nvPr/>
        </p:nvPicPr>
        <p:blipFill>
          <a:blip r:embed="rId3"/>
          <a:stretch>
            <a:fillRect/>
          </a:stretch>
        </p:blipFill>
        <p:spPr>
          <a:xfrm>
            <a:off x="0" y="153186"/>
            <a:ext cx="3790950" cy="1933575"/>
          </a:xfrm>
          <a:prstGeom prst="rect">
            <a:avLst/>
          </a:prstGeom>
        </p:spPr>
      </p:pic>
    </p:spTree>
    <p:extLst>
      <p:ext uri="{BB962C8B-B14F-4D97-AF65-F5344CB8AC3E}">
        <p14:creationId xmlns:p14="http://schemas.microsoft.com/office/powerpoint/2010/main" val="92977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CCD740-B5A0-4A5D-AD5C-8467604E0F18}"/>
              </a:ext>
            </a:extLst>
          </p:cNvPr>
          <p:cNvSpPr>
            <a:spLocks noGrp="1"/>
          </p:cNvSpPr>
          <p:nvPr>
            <p:ph type="title"/>
          </p:nvPr>
        </p:nvSpPr>
        <p:spPr/>
        <p:txBody>
          <a:bodyPr>
            <a:normAutofit/>
          </a:bodyPr>
          <a:lstStyle/>
          <a:p>
            <a:r>
              <a:rPr lang="ko-KR" altLang="ko-KR" sz="2800" b="1" dirty="0" err="1">
                <a:hlinkClick r:id="rId2"/>
              </a:rPr>
              <a:t>Computing</a:t>
            </a:r>
            <a:r>
              <a:rPr lang="ko-KR" altLang="ko-KR" sz="2800" b="1" dirty="0">
                <a:hlinkClick r:id="rId2"/>
              </a:rPr>
              <a:t> </a:t>
            </a:r>
            <a:r>
              <a:rPr lang="ko-KR" altLang="ko-KR" sz="2800" b="1" dirty="0" err="1">
                <a:hlinkClick r:id="rId2"/>
              </a:rPr>
              <a:t>machinery</a:t>
            </a:r>
            <a:r>
              <a:rPr lang="ko-KR" altLang="ko-KR" sz="2800" b="1" dirty="0">
                <a:hlinkClick r:id="rId2"/>
              </a:rPr>
              <a:t> and </a:t>
            </a:r>
            <a:r>
              <a:rPr lang="ko-KR" altLang="ko-KR" sz="2800" b="1" dirty="0" err="1">
                <a:hlinkClick r:id="rId2"/>
              </a:rPr>
              <a:t>intelligence</a:t>
            </a:r>
            <a:endParaRPr lang="ko-KR" altLang="en-US" sz="2800" dirty="0"/>
          </a:p>
        </p:txBody>
      </p:sp>
      <p:sp>
        <p:nvSpPr>
          <p:cNvPr id="3" name="내용 개체 틀 2">
            <a:extLst>
              <a:ext uri="{FF2B5EF4-FFF2-40B4-BE49-F238E27FC236}">
                <a16:creationId xmlns:a16="http://schemas.microsoft.com/office/drawing/2014/main" id="{003C8369-644D-44AA-B9C5-8828190362BB}"/>
              </a:ext>
            </a:extLst>
          </p:cNvPr>
          <p:cNvSpPr>
            <a:spLocks noGrp="1"/>
          </p:cNvSpPr>
          <p:nvPr>
            <p:ph idx="1"/>
          </p:nvPr>
        </p:nvSpPr>
        <p:spPr>
          <a:xfrm>
            <a:off x="813955" y="1378816"/>
            <a:ext cx="10515600" cy="4351338"/>
          </a:xfrm>
        </p:spPr>
        <p:txBody>
          <a:bodyPr/>
          <a:lstStyle/>
          <a:p>
            <a:r>
              <a:rPr lang="ko-KR" altLang="ko-KR" sz="1000" dirty="0" err="1">
                <a:hlinkClick r:id="rId3"/>
              </a:rPr>
              <a:t>Alan</a:t>
            </a:r>
            <a:r>
              <a:rPr lang="ko-KR" altLang="ko-KR" sz="1000" dirty="0">
                <a:hlinkClick r:id="rId3"/>
              </a:rPr>
              <a:t> </a:t>
            </a:r>
            <a:r>
              <a:rPr lang="ko-KR" altLang="ko-KR" sz="1000" dirty="0" err="1">
                <a:hlinkClick r:id="rId3"/>
              </a:rPr>
              <a:t>M</a:t>
            </a:r>
            <a:r>
              <a:rPr lang="ko-KR" altLang="ko-KR" sz="1000" dirty="0">
                <a:hlinkClick r:id="rId3"/>
              </a:rPr>
              <a:t>. </a:t>
            </a:r>
            <a:r>
              <a:rPr lang="ko-KR" altLang="ko-KR" sz="1000" dirty="0" err="1">
                <a:hlinkClick r:id="rId3"/>
              </a:rPr>
              <a:t>Turing</a:t>
            </a:r>
            <a:r>
              <a:rPr lang="ko-KR" altLang="ko-KR" sz="1000" i="1" dirty="0" err="1">
                <a:hlinkClick r:id="rId4"/>
              </a:rPr>
              <a:t>Mind</a:t>
            </a:r>
            <a:r>
              <a:rPr lang="x-none" altLang="ko-KR" sz="1000" dirty="0"/>
              <a:t> </a:t>
            </a:r>
            <a:r>
              <a:rPr lang="ko-KR" altLang="ko-KR" sz="1000" dirty="0"/>
              <a:t>59 (</a:t>
            </a:r>
            <a:r>
              <a:rPr lang="ko-KR" altLang="ko-KR" sz="1000" dirty="0" err="1"/>
              <a:t>October</a:t>
            </a:r>
            <a:r>
              <a:rPr lang="ko-KR" altLang="ko-KR" sz="1000" dirty="0"/>
              <a:t>):433-60 (</a:t>
            </a:r>
            <a:r>
              <a:rPr lang="x-none" altLang="ko-KR" sz="1000" dirty="0"/>
              <a:t>1950</a:t>
            </a:r>
            <a:r>
              <a:rPr lang="ko-KR" altLang="ko-KR" sz="1000" dirty="0"/>
              <a:t>)</a:t>
            </a:r>
            <a:r>
              <a:rPr lang="x-none" altLang="ko-KR" sz="1000" dirty="0"/>
              <a:t> </a:t>
            </a:r>
            <a:r>
              <a:rPr lang="ko-KR" altLang="ko-KR" sz="1000" b="1" dirty="0" err="1"/>
              <a:t>Abstract</a:t>
            </a:r>
            <a:endParaRPr lang="ko-KR" altLang="ko-KR" sz="1000" dirty="0"/>
          </a:p>
          <a:p>
            <a:pPr marL="0" indent="0">
              <a:buNone/>
            </a:pPr>
            <a:endParaRPr lang="en-US" altLang="ko-KR" sz="1000" dirty="0"/>
          </a:p>
          <a:p>
            <a:r>
              <a:rPr lang="ko-KR" altLang="ko-KR" b="1" dirty="0" err="1"/>
              <a:t>I</a:t>
            </a:r>
            <a:r>
              <a:rPr lang="ko-KR" altLang="ko-KR" b="1" dirty="0"/>
              <a:t> </a:t>
            </a:r>
            <a:r>
              <a:rPr lang="ko-KR" altLang="ko-KR" b="1" dirty="0" err="1"/>
              <a:t>propose</a:t>
            </a:r>
            <a:r>
              <a:rPr lang="ko-KR" altLang="ko-KR" b="1" dirty="0"/>
              <a:t> </a:t>
            </a:r>
            <a:r>
              <a:rPr lang="ko-KR" altLang="ko-KR" b="1" dirty="0" err="1"/>
              <a:t>to</a:t>
            </a:r>
            <a:r>
              <a:rPr lang="ko-KR" altLang="ko-KR" b="1" dirty="0"/>
              <a:t> </a:t>
            </a:r>
            <a:r>
              <a:rPr lang="ko-KR" altLang="ko-KR" b="1" dirty="0" err="1"/>
              <a:t>consider</a:t>
            </a:r>
            <a:r>
              <a:rPr lang="ko-KR" altLang="ko-KR" b="1" dirty="0"/>
              <a:t> </a:t>
            </a:r>
            <a:r>
              <a:rPr lang="ko-KR" altLang="ko-KR" b="1" dirty="0" err="1"/>
              <a:t>the</a:t>
            </a:r>
            <a:r>
              <a:rPr lang="ko-KR" altLang="ko-KR" b="1" dirty="0"/>
              <a:t> </a:t>
            </a:r>
            <a:r>
              <a:rPr lang="ko-KR" altLang="ko-KR" b="1" dirty="0" err="1"/>
              <a:t>question</a:t>
            </a:r>
            <a:r>
              <a:rPr lang="ko-KR" altLang="ko-KR" b="1" dirty="0"/>
              <a:t>,"</a:t>
            </a:r>
            <a:r>
              <a:rPr lang="ko-KR" altLang="ko-KR" b="1" dirty="0" err="1"/>
              <a:t>Can</a:t>
            </a:r>
            <a:r>
              <a:rPr lang="ko-KR" altLang="ko-KR" b="1" dirty="0"/>
              <a:t> </a:t>
            </a:r>
            <a:r>
              <a:rPr lang="ko-KR" altLang="ko-KR" b="1" dirty="0" err="1"/>
              <a:t>machines</a:t>
            </a:r>
            <a:r>
              <a:rPr lang="en-US" altLang="ko-KR" b="1" dirty="0"/>
              <a:t> </a:t>
            </a:r>
            <a:r>
              <a:rPr lang="ko-KR" altLang="ko-KR" b="1" dirty="0" err="1"/>
              <a:t>think</a:t>
            </a:r>
            <a:r>
              <a:rPr lang="ko-KR" altLang="ko-KR" b="1" dirty="0"/>
              <a:t>?"</a:t>
            </a:r>
            <a:endParaRPr lang="ko-KR" altLang="en-US" dirty="0"/>
          </a:p>
        </p:txBody>
      </p:sp>
      <p:pic>
        <p:nvPicPr>
          <p:cNvPr id="4098" name="Picture 2" descr="( October, 1950 &#10;MIND &#10;A QUARTERLY REVIEW &#10;PSYCHOLOGY AND PHILOSOPHY &#10;I—COMPUTING MACHINERY AND &#10;INTELLIGENCE &#10;I to think &#10;Chi. with of &#10;think • &#10;but &#10;e If the ming o ' ' &#10;• think are to by they &#10;it to &#10;to the i ' is ">
            <a:extLst>
              <a:ext uri="{FF2B5EF4-FFF2-40B4-BE49-F238E27FC236}">
                <a16:creationId xmlns:a16="http://schemas.microsoft.com/office/drawing/2014/main" id="{69312A32-5464-4D84-BAA7-018D5953A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445" y="2928072"/>
            <a:ext cx="3106882" cy="350210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9979FA3-9601-4E91-A962-A06AC805F643}"/>
              </a:ext>
            </a:extLst>
          </p:cNvPr>
          <p:cNvSpPr/>
          <p:nvPr/>
        </p:nvSpPr>
        <p:spPr>
          <a:xfrm>
            <a:off x="4360717" y="5068434"/>
            <a:ext cx="7034646" cy="1323439"/>
          </a:xfrm>
          <a:prstGeom prst="rect">
            <a:avLst/>
          </a:prstGeom>
        </p:spPr>
        <p:txBody>
          <a:bodyPr wrap="square">
            <a:spAutoFit/>
          </a:bodyPr>
          <a:lstStyle/>
          <a:p>
            <a:pPr marL="342900" fontAlgn="ctr">
              <a:buFont typeface="+mj-lt"/>
              <a:buAutoNum type="arabicPeriod"/>
            </a:pPr>
            <a:r>
              <a:rPr lang="ko-KR" altLang="ko-KR" sz="1000" b="1" dirty="0" err="1">
                <a:ea typeface="Söhne"/>
              </a:rPr>
              <a:t>Title</a:t>
            </a:r>
            <a:r>
              <a:rPr lang="ko-KR" altLang="ko-KR" sz="1000" b="1" dirty="0">
                <a:ea typeface="Söhne"/>
              </a:rPr>
              <a:t>: </a:t>
            </a:r>
            <a:r>
              <a:rPr lang="ko-KR" altLang="ko-KR" sz="1000" b="1" dirty="0" err="1">
                <a:ea typeface="Söhne"/>
              </a:rPr>
              <a:t>Mind</a:t>
            </a:r>
            <a:endParaRPr lang="ko-KR" altLang="ko-KR" sz="1000" b="1" dirty="0">
              <a:ea typeface="Malgun Gothic" panose="020B0503020000020004" pitchFamily="50" charset="-127"/>
            </a:endParaRPr>
          </a:p>
          <a:p>
            <a:pPr marL="342900" fontAlgn="ctr">
              <a:buFont typeface="+mj-lt"/>
              <a:buAutoNum type="arabicPeriod"/>
            </a:pPr>
            <a:r>
              <a:rPr lang="ko-KR" altLang="ko-KR" sz="1000" b="1" dirty="0" err="1">
                <a:ea typeface="Söhne"/>
              </a:rPr>
              <a:t>Publication</a:t>
            </a:r>
            <a:r>
              <a:rPr lang="ko-KR" altLang="ko-KR" sz="1000" b="1" dirty="0">
                <a:ea typeface="Söhne"/>
              </a:rPr>
              <a:t> </a:t>
            </a:r>
            <a:r>
              <a:rPr lang="ko-KR" altLang="ko-KR" sz="1000" b="1" dirty="0" err="1">
                <a:ea typeface="Söhne"/>
              </a:rPr>
              <a:t>Year</a:t>
            </a:r>
            <a:r>
              <a:rPr lang="ko-KR" altLang="ko-KR" sz="1000" b="1" dirty="0">
                <a:ea typeface="Söhne"/>
              </a:rPr>
              <a:t>: </a:t>
            </a:r>
            <a:r>
              <a:rPr lang="ko-KR" altLang="ko-KR" sz="1000" b="1" dirty="0" err="1">
                <a:ea typeface="Söhne"/>
              </a:rPr>
              <a:t>Established</a:t>
            </a:r>
            <a:r>
              <a:rPr lang="ko-KR" altLang="ko-KR" sz="1000" b="1" dirty="0">
                <a:ea typeface="Söhne"/>
              </a:rPr>
              <a:t> </a:t>
            </a:r>
            <a:r>
              <a:rPr lang="ko-KR" altLang="ko-KR" sz="1000" b="1" dirty="0" err="1">
                <a:ea typeface="Söhne"/>
              </a:rPr>
              <a:t>in</a:t>
            </a:r>
            <a:r>
              <a:rPr lang="ko-KR" altLang="ko-KR" sz="1000" b="1" dirty="0">
                <a:ea typeface="Söhne"/>
              </a:rPr>
              <a:t> 1876 (</a:t>
            </a:r>
            <a:r>
              <a:rPr lang="ko-KR" altLang="ko-KR" sz="1000" b="1" dirty="0" err="1">
                <a:ea typeface="Söhne"/>
              </a:rPr>
              <a:t>continuing</a:t>
            </a:r>
            <a:r>
              <a:rPr lang="ko-KR" altLang="ko-KR" sz="1000" b="1" dirty="0">
                <a:ea typeface="Söhne"/>
              </a:rPr>
              <a:t> </a:t>
            </a:r>
            <a:r>
              <a:rPr lang="ko-KR" altLang="ko-KR" sz="1000" b="1" dirty="0" err="1">
                <a:ea typeface="Söhne"/>
              </a:rPr>
              <a:t>to</a:t>
            </a:r>
            <a:r>
              <a:rPr lang="ko-KR" altLang="ko-KR" sz="1000" b="1" dirty="0">
                <a:ea typeface="Söhne"/>
              </a:rPr>
              <a:t> </a:t>
            </a:r>
            <a:r>
              <a:rPr lang="ko-KR" altLang="ko-KR" sz="1000" b="1" dirty="0" err="1">
                <a:ea typeface="Söhne"/>
              </a:rPr>
              <a:t>the</a:t>
            </a:r>
            <a:r>
              <a:rPr lang="ko-KR" altLang="ko-KR" sz="1000" b="1" dirty="0">
                <a:ea typeface="Söhne"/>
              </a:rPr>
              <a:t> </a:t>
            </a:r>
            <a:r>
              <a:rPr lang="ko-KR" altLang="ko-KR" sz="1000" b="1" dirty="0" err="1">
                <a:ea typeface="Söhne"/>
              </a:rPr>
              <a:t>present</a:t>
            </a:r>
            <a:r>
              <a:rPr lang="ko-KR" altLang="ko-KR" sz="1000" b="1" dirty="0">
                <a:ea typeface="Söhne"/>
              </a:rPr>
              <a:t>)</a:t>
            </a:r>
            <a:endParaRPr lang="ko-KR" altLang="ko-KR" sz="1000" b="1" dirty="0">
              <a:ea typeface="Malgun Gothic" panose="020B0503020000020004" pitchFamily="50" charset="-127"/>
            </a:endParaRPr>
          </a:p>
          <a:p>
            <a:pPr marL="342900" fontAlgn="ctr">
              <a:buFont typeface="+mj-lt"/>
              <a:buAutoNum type="arabicPeriod" startAt="3"/>
            </a:pPr>
            <a:r>
              <a:rPr lang="ko-KR" altLang="ko-KR" sz="1000" dirty="0">
                <a:ea typeface="Söhne"/>
              </a:rPr>
              <a:t>Publisher: </a:t>
            </a:r>
            <a:r>
              <a:rPr lang="ko-KR" altLang="ko-KR" sz="1000" dirty="0" err="1">
                <a:ea typeface="Söhne"/>
              </a:rPr>
              <a:t>Oxford</a:t>
            </a:r>
            <a:r>
              <a:rPr lang="ko-KR" altLang="ko-KR" sz="1000" dirty="0">
                <a:ea typeface="Söhne"/>
              </a:rPr>
              <a:t> </a:t>
            </a:r>
            <a:r>
              <a:rPr lang="ko-KR" altLang="ko-KR" sz="1000" dirty="0" err="1">
                <a:ea typeface="Söhne"/>
              </a:rPr>
              <a:t>University</a:t>
            </a:r>
            <a:r>
              <a:rPr lang="ko-KR" altLang="ko-KR" sz="1000" dirty="0">
                <a:ea typeface="Söhne"/>
              </a:rPr>
              <a:t> </a:t>
            </a:r>
            <a:r>
              <a:rPr lang="ko-KR" altLang="ko-KR" sz="1000" dirty="0" err="1">
                <a:ea typeface="Söhne"/>
              </a:rPr>
              <a:t>Press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Focus</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cognitive</a:t>
            </a:r>
            <a:r>
              <a:rPr lang="ko-KR" altLang="ko-KR" sz="1000" dirty="0">
                <a:ea typeface="Söhne"/>
              </a:rPr>
              <a:t> </a:t>
            </a:r>
            <a:r>
              <a:rPr lang="ko-KR" altLang="ko-KR" sz="1000" dirty="0" err="1">
                <a:ea typeface="Söhne"/>
              </a:rPr>
              <a:t>science</a:t>
            </a:r>
            <a:r>
              <a:rPr lang="ko-KR" altLang="ko-KR" sz="1000" dirty="0">
                <a:ea typeface="Söhne"/>
              </a:rPr>
              <a:t>, and </a:t>
            </a:r>
            <a:r>
              <a:rPr lang="ko-KR" altLang="ko-KR" sz="1000" dirty="0" err="1">
                <a:ea typeface="Söhne"/>
              </a:rPr>
              <a:t>related</a:t>
            </a:r>
            <a:r>
              <a:rPr lang="ko-KR" altLang="ko-KR" sz="1000" dirty="0">
                <a:ea typeface="Söhne"/>
              </a:rPr>
              <a:t> </a:t>
            </a:r>
            <a:r>
              <a:rPr lang="ko-KR" altLang="ko-KR" sz="1000" dirty="0" err="1">
                <a:ea typeface="Söhne"/>
              </a:rPr>
              <a:t>disciplines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Scope</a:t>
            </a:r>
            <a:r>
              <a:rPr lang="ko-KR" altLang="ko-KR" sz="1000" dirty="0">
                <a:ea typeface="Söhne"/>
              </a:rPr>
              <a:t>: </a:t>
            </a:r>
            <a:r>
              <a:rPr lang="ko-KR" altLang="ko-KR" sz="1000" dirty="0" err="1">
                <a:ea typeface="Söhne"/>
              </a:rPr>
              <a:t>Mind</a:t>
            </a:r>
            <a:r>
              <a:rPr lang="ko-KR" altLang="ko-KR" sz="1000" dirty="0">
                <a:ea typeface="Söhne"/>
              </a:rPr>
              <a:t> </a:t>
            </a:r>
            <a:r>
              <a:rPr lang="ko-KR" altLang="ko-KR" sz="1000" dirty="0" err="1">
                <a:ea typeface="Söhne"/>
              </a:rPr>
              <a:t>publishes</a:t>
            </a:r>
            <a:r>
              <a:rPr lang="ko-KR" altLang="ko-KR" sz="1000" dirty="0">
                <a:ea typeface="Söhne"/>
              </a:rPr>
              <a:t> </a:t>
            </a:r>
            <a:r>
              <a:rPr lang="ko-KR" altLang="ko-KR" sz="1000" dirty="0" err="1">
                <a:ea typeface="Söhne"/>
              </a:rPr>
              <a:t>articles</a:t>
            </a:r>
            <a:r>
              <a:rPr lang="ko-KR" altLang="ko-KR" sz="1000" dirty="0">
                <a:ea typeface="Söhne"/>
              </a:rPr>
              <a:t> and </a:t>
            </a:r>
            <a:r>
              <a:rPr lang="ko-KR" altLang="ko-KR" sz="1000" dirty="0" err="1">
                <a:ea typeface="Söhne"/>
              </a:rPr>
              <a:t>discussions</a:t>
            </a:r>
            <a:r>
              <a:rPr lang="ko-KR" altLang="ko-KR" sz="1000" dirty="0">
                <a:ea typeface="Söhne"/>
              </a:rPr>
              <a:t> </a:t>
            </a:r>
            <a:r>
              <a:rPr lang="ko-KR" altLang="ko-KR" sz="1000" dirty="0" err="1">
                <a:ea typeface="Söhne"/>
              </a:rPr>
              <a:t>on</a:t>
            </a:r>
            <a:r>
              <a:rPr lang="ko-KR" altLang="ko-KR" sz="1000" dirty="0">
                <a:ea typeface="Söhne"/>
              </a:rPr>
              <a:t> </a:t>
            </a:r>
            <a:r>
              <a:rPr lang="ko-KR" altLang="ko-KR" sz="1000" dirty="0" err="1">
                <a:ea typeface="Söhne"/>
              </a:rPr>
              <a:t>various</a:t>
            </a:r>
            <a:r>
              <a:rPr lang="ko-KR" altLang="ko-KR" sz="1000" dirty="0">
                <a:ea typeface="Söhne"/>
              </a:rPr>
              <a:t> </a:t>
            </a:r>
            <a:r>
              <a:rPr lang="ko-KR" altLang="ko-KR" sz="1000" dirty="0" err="1">
                <a:ea typeface="Söhne"/>
              </a:rPr>
              <a:t>topics</a:t>
            </a:r>
            <a:r>
              <a:rPr lang="ko-KR" altLang="ko-KR" sz="1000" dirty="0">
                <a:ea typeface="Söhne"/>
              </a:rPr>
              <a:t> </a:t>
            </a:r>
            <a:r>
              <a:rPr lang="ko-KR" altLang="ko-KR" sz="1000" dirty="0" err="1">
                <a:ea typeface="Söhne"/>
              </a:rPr>
              <a:t>within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including</a:t>
            </a:r>
            <a:r>
              <a:rPr lang="ko-KR" altLang="ko-KR" sz="1000" dirty="0">
                <a:ea typeface="Söhne"/>
              </a:rPr>
              <a:t> </a:t>
            </a:r>
            <a:r>
              <a:rPr lang="ko-KR" altLang="ko-KR" sz="1000" dirty="0" err="1">
                <a:ea typeface="Söhne"/>
              </a:rPr>
              <a:t>consciousness</a:t>
            </a:r>
            <a:r>
              <a:rPr lang="ko-KR" altLang="ko-KR" sz="1000" dirty="0">
                <a:ea typeface="Söhne"/>
              </a:rPr>
              <a:t>, </a:t>
            </a:r>
            <a:r>
              <a:rPr lang="ko-KR" altLang="ko-KR" sz="1000" dirty="0" err="1">
                <a:ea typeface="Söhne"/>
              </a:rPr>
              <a:t>perception</a:t>
            </a:r>
            <a:r>
              <a:rPr lang="ko-KR" altLang="ko-KR" sz="1000" dirty="0">
                <a:ea typeface="Söhne"/>
              </a:rPr>
              <a:t>, </a:t>
            </a:r>
            <a:r>
              <a:rPr lang="ko-KR" altLang="ko-KR" sz="1000" dirty="0" err="1">
                <a:ea typeface="Söhne"/>
              </a:rPr>
              <a:t>cognition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language</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psychology</a:t>
            </a:r>
            <a:r>
              <a:rPr lang="ko-KR" altLang="ko-KR" sz="1000" dirty="0">
                <a:ea typeface="Söhne"/>
              </a:rPr>
              <a:t>, and </a:t>
            </a:r>
            <a:r>
              <a:rPr lang="ko-KR" altLang="ko-KR" sz="1000" dirty="0" err="1">
                <a:ea typeface="Söhne"/>
              </a:rPr>
              <a:t>philosophy</a:t>
            </a:r>
            <a:r>
              <a:rPr lang="ko-KR" altLang="ko-KR" sz="1000" dirty="0">
                <a:ea typeface="Söhne"/>
              </a:rPr>
              <a:t> of </a:t>
            </a:r>
            <a:r>
              <a:rPr lang="ko-KR" altLang="ko-KR" sz="1000" dirty="0" err="1">
                <a:ea typeface="Söhne"/>
              </a:rPr>
              <a:t>artificial</a:t>
            </a:r>
            <a:r>
              <a:rPr lang="ko-KR" altLang="ko-KR" sz="1000" dirty="0">
                <a:ea typeface="Söhne"/>
              </a:rPr>
              <a:t> </a:t>
            </a:r>
            <a:r>
              <a:rPr lang="ko-KR" altLang="ko-KR" sz="1000" dirty="0" err="1">
                <a:ea typeface="Söhne"/>
              </a:rPr>
              <a:t>intelligence</a:t>
            </a:r>
            <a:r>
              <a:rPr lang="ko-KR" altLang="ko-KR" sz="1000" dirty="0">
                <a:ea typeface="Söhne"/>
              </a:rPr>
              <a:t>.</a:t>
            </a:r>
            <a:endParaRPr lang="ko-KR" altLang="ko-KR" sz="1000" dirty="0">
              <a:ea typeface="Malgun Gothic" panose="020B0503020000020004" pitchFamily="50" charset="-127"/>
            </a:endParaRPr>
          </a:p>
          <a:p>
            <a:r>
              <a:rPr lang="ko-KR" altLang="ko-KR" sz="1000" i="1" dirty="0">
                <a:ea typeface="Malgun Gothic" panose="020B0503020000020004" pitchFamily="50" charset="-127"/>
              </a:rPr>
              <a:t>출처</a:t>
            </a:r>
            <a:r>
              <a:rPr lang="ko-KR" altLang="ko-KR" sz="1000" i="1" dirty="0">
                <a:ea typeface="Calibri" panose="020F0502020204030204" pitchFamily="34" charset="0"/>
              </a:rPr>
              <a:t>: &lt;</a:t>
            </a:r>
            <a:r>
              <a:rPr lang="ko-KR" altLang="ko-KR" sz="1000" i="1" dirty="0">
                <a:ea typeface="Calibri" panose="020F0502020204030204" pitchFamily="34" charset="0"/>
                <a:hlinkClick r:id="rId6">
                  <a:extLst>
                    <a:ext uri="{A12FA001-AC4F-418D-AE19-62706E023703}">
                      <ahyp:hlinkClr xmlns:ahyp="http://schemas.microsoft.com/office/drawing/2018/hyperlinkcolor" val="tx"/>
                    </a:ext>
                  </a:extLst>
                </a:hlinkClick>
              </a:rPr>
              <a:t>https://philpapers.org/rec/TURCMA</a:t>
            </a:r>
            <a:r>
              <a:rPr lang="ko-KR" altLang="ko-KR" sz="1000" i="1" dirty="0">
                <a:ea typeface="Calibri" panose="020F0502020204030204" pitchFamily="34" charset="0"/>
              </a:rPr>
              <a:t>&gt; </a:t>
            </a:r>
            <a:endParaRPr lang="ko-KR" altLang="ko-KR" sz="1000" dirty="0">
              <a:effectLst/>
              <a:ea typeface="Calibri" panose="020F0502020204030204" pitchFamily="34" charset="0"/>
            </a:endParaRPr>
          </a:p>
        </p:txBody>
      </p:sp>
    </p:spTree>
    <p:extLst>
      <p:ext uri="{BB962C8B-B14F-4D97-AF65-F5344CB8AC3E}">
        <p14:creationId xmlns:p14="http://schemas.microsoft.com/office/powerpoint/2010/main" val="4182699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36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822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3794994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875194-F17C-4A13-8809-2802C101BDCA}"/>
              </a:ext>
            </a:extLst>
          </p:cNvPr>
          <p:cNvSpPr>
            <a:spLocks noGrp="1"/>
          </p:cNvSpPr>
          <p:nvPr>
            <p:ph type="title"/>
          </p:nvPr>
        </p:nvSpPr>
        <p:spPr/>
        <p:txBody>
          <a:bodyPr/>
          <a:lstStyle/>
          <a:p>
            <a:r>
              <a:rPr lang="en-US" altLang="ko-KR" dirty="0"/>
              <a:t>Language models</a:t>
            </a:r>
            <a:endParaRPr lang="ko-KR" altLang="en-US" dirty="0"/>
          </a:p>
        </p:txBody>
      </p:sp>
      <p:sp>
        <p:nvSpPr>
          <p:cNvPr id="3" name="내용 개체 틀 2">
            <a:extLst>
              <a:ext uri="{FF2B5EF4-FFF2-40B4-BE49-F238E27FC236}">
                <a16:creationId xmlns:a16="http://schemas.microsoft.com/office/drawing/2014/main" id="{09302E69-7D85-4AE5-894E-276D74C92DB8}"/>
              </a:ext>
            </a:extLst>
          </p:cNvPr>
          <p:cNvSpPr>
            <a:spLocks noGrp="1"/>
          </p:cNvSpPr>
          <p:nvPr>
            <p:ph idx="1"/>
          </p:nvPr>
        </p:nvSpPr>
        <p:spPr/>
        <p:txBody>
          <a:bodyPr>
            <a:normAutofit lnSpcReduction="10000"/>
          </a:bodyPr>
          <a:lstStyle/>
          <a:p>
            <a:r>
              <a:rPr lang="en-US" altLang="ko-KR" dirty="0">
                <a:highlight>
                  <a:srgbClr val="FFFF00"/>
                </a:highlight>
              </a:rPr>
              <a:t>Language models are trained using a technique called "deep learning," which involves training a large neural network on massive datasets.</a:t>
            </a:r>
          </a:p>
          <a:p>
            <a:endParaRPr lang="en-US" altLang="ko-KR" dirty="0"/>
          </a:p>
          <a:p>
            <a:r>
              <a:rPr lang="en-US" altLang="ko-KR" dirty="0"/>
              <a:t>How many words trained by chat GPT?</a:t>
            </a:r>
          </a:p>
          <a:p>
            <a:endParaRPr lang="en-US" altLang="ko-KR" dirty="0"/>
          </a:p>
          <a:p>
            <a:r>
              <a:rPr lang="en-US" altLang="ko-KR" dirty="0" err="1">
                <a:highlight>
                  <a:srgbClr val="FFFF00"/>
                </a:highlight>
              </a:rPr>
              <a:t>ChatGPT</a:t>
            </a:r>
            <a:r>
              <a:rPr lang="en-US" altLang="ko-KR" dirty="0">
                <a:highlight>
                  <a:srgbClr val="FFFF00"/>
                </a:highlight>
              </a:rPr>
              <a:t>, based on the GPT-3.5 architecture, was trained on a vast amount of data containing 570GB of text. However, it's important to note that the number of words in the training data is not explicitly specified by </a:t>
            </a:r>
            <a:r>
              <a:rPr lang="en-US" altLang="ko-KR" dirty="0" err="1">
                <a:highlight>
                  <a:srgbClr val="FFFF00"/>
                </a:highlight>
              </a:rPr>
              <a:t>OpenAI</a:t>
            </a:r>
            <a:r>
              <a:rPr lang="en-US" altLang="ko-KR" dirty="0">
                <a:highlight>
                  <a:srgbClr val="FFFF00"/>
                </a:highlight>
              </a:rPr>
              <a:t>.</a:t>
            </a:r>
          </a:p>
        </p:txBody>
      </p:sp>
      <p:sp>
        <p:nvSpPr>
          <p:cNvPr id="4" name="직사각형 3">
            <a:extLst>
              <a:ext uri="{FF2B5EF4-FFF2-40B4-BE49-F238E27FC236}">
                <a16:creationId xmlns:a16="http://schemas.microsoft.com/office/drawing/2014/main" id="{5027AEA7-03A1-4436-AAA5-37FBFFE64022}"/>
              </a:ext>
            </a:extLst>
          </p:cNvPr>
          <p:cNvSpPr/>
          <p:nvPr/>
        </p:nvSpPr>
        <p:spPr>
          <a:xfrm>
            <a:off x="5588000" y="230188"/>
            <a:ext cx="6096000" cy="646331"/>
          </a:xfrm>
          <a:prstGeom prst="rect">
            <a:avLst/>
          </a:prstGeom>
        </p:spPr>
        <p:txBody>
          <a:bodyPr>
            <a:spAutoFit/>
          </a:bodyPr>
          <a:lstStyle/>
          <a:p>
            <a:r>
              <a:rPr lang="en-US" altLang="ko-KR" dirty="0">
                <a:solidFill>
                  <a:srgbClr val="D1D5DB"/>
                </a:solidFill>
                <a:latin typeface="Söhne"/>
              </a:rPr>
              <a:t>Large Language Model: A large language model is a type of artificial intelligence model</a:t>
            </a:r>
            <a:endParaRPr lang="ko-KR" altLang="en-US" dirty="0"/>
          </a:p>
        </p:txBody>
      </p:sp>
      <p:sp>
        <p:nvSpPr>
          <p:cNvPr id="5" name="직사각형 4">
            <a:extLst>
              <a:ext uri="{FF2B5EF4-FFF2-40B4-BE49-F238E27FC236}">
                <a16:creationId xmlns:a16="http://schemas.microsoft.com/office/drawing/2014/main" id="{162FE618-6AEE-4E93-8B02-9142B5C68423}"/>
              </a:ext>
            </a:extLst>
          </p:cNvPr>
          <p:cNvSpPr/>
          <p:nvPr/>
        </p:nvSpPr>
        <p:spPr>
          <a:xfrm>
            <a:off x="5588000" y="1011456"/>
            <a:ext cx="6096000" cy="646331"/>
          </a:xfrm>
          <a:prstGeom prst="rect">
            <a:avLst/>
          </a:prstGeom>
        </p:spPr>
        <p:txBody>
          <a:bodyPr>
            <a:spAutoFit/>
          </a:bodyPr>
          <a:lstStyle/>
          <a:p>
            <a:r>
              <a:rPr lang="en-US" altLang="ko-KR" dirty="0">
                <a:solidFill>
                  <a:srgbClr val="D1D5DB"/>
                </a:solidFill>
                <a:latin typeface="Söhne"/>
              </a:rPr>
              <a:t>Transformer: The Transformer is a type of neural network architecture</a:t>
            </a:r>
            <a:endParaRPr lang="ko-KR" altLang="en-US" dirty="0"/>
          </a:p>
        </p:txBody>
      </p:sp>
    </p:spTree>
    <p:extLst>
      <p:ext uri="{BB962C8B-B14F-4D97-AF65-F5344CB8AC3E}">
        <p14:creationId xmlns:p14="http://schemas.microsoft.com/office/powerpoint/2010/main" val="16486644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7DC414-5476-4906-A49A-790B7566AA22}"/>
              </a:ext>
            </a:extLst>
          </p:cNvPr>
          <p:cNvSpPr>
            <a:spLocks noGrp="1"/>
          </p:cNvSpPr>
          <p:nvPr>
            <p:ph type="title"/>
          </p:nvPr>
        </p:nvSpPr>
        <p:spPr/>
        <p:txBody>
          <a:bodyPr/>
          <a:lstStyle/>
          <a:p>
            <a:r>
              <a:rPr lang="en-US" altLang="ko-KR" dirty="0"/>
              <a:t>large language models</a:t>
            </a:r>
            <a:endParaRPr lang="ko-KR" altLang="en-US" dirty="0"/>
          </a:p>
        </p:txBody>
      </p:sp>
      <p:pic>
        <p:nvPicPr>
          <p:cNvPr id="4" name="내용 개체 틀 3">
            <a:extLst>
              <a:ext uri="{FF2B5EF4-FFF2-40B4-BE49-F238E27FC236}">
                <a16:creationId xmlns:a16="http://schemas.microsoft.com/office/drawing/2014/main" id="{40A08E6D-07E7-486F-9B6F-C780AC6BE581}"/>
              </a:ext>
            </a:extLst>
          </p:cNvPr>
          <p:cNvPicPr>
            <a:picLocks noGrp="1" noChangeAspect="1"/>
          </p:cNvPicPr>
          <p:nvPr>
            <p:ph idx="1"/>
          </p:nvPr>
        </p:nvPicPr>
        <p:blipFill>
          <a:blip r:embed="rId2"/>
          <a:stretch>
            <a:fillRect/>
          </a:stretch>
        </p:blipFill>
        <p:spPr>
          <a:xfrm>
            <a:off x="2178045" y="1825625"/>
            <a:ext cx="7835910" cy="4351338"/>
          </a:xfrm>
          <a:prstGeom prst="rect">
            <a:avLst/>
          </a:prstGeom>
        </p:spPr>
      </p:pic>
    </p:spTree>
    <p:extLst>
      <p:ext uri="{BB962C8B-B14F-4D97-AF65-F5344CB8AC3E}">
        <p14:creationId xmlns:p14="http://schemas.microsoft.com/office/powerpoint/2010/main" val="13112011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내용 개체 틀 6">
            <a:extLst>
              <a:ext uri="{FF2B5EF4-FFF2-40B4-BE49-F238E27FC236}">
                <a16:creationId xmlns:a16="http://schemas.microsoft.com/office/drawing/2014/main" id="{D5AC0921-78DE-4E31-A7D0-38CCF2B65E98}"/>
              </a:ext>
            </a:extLst>
          </p:cNvPr>
          <p:cNvGraphicFramePr>
            <a:graphicFrameLocks noGrp="1"/>
          </p:cNvGraphicFramePr>
          <p:nvPr>
            <p:ph idx="1"/>
            <p:extLst>
              <p:ext uri="{D42A27DB-BD31-4B8C-83A1-F6EECF244321}">
                <p14:modId xmlns:p14="http://schemas.microsoft.com/office/powerpoint/2010/main" val="1701293893"/>
              </p:ext>
            </p:extLst>
          </p:nvPr>
        </p:nvGraphicFramePr>
        <p:xfrm>
          <a:off x="279239" y="281161"/>
          <a:ext cx="8713759" cy="1836420"/>
        </p:xfrm>
        <a:graphic>
          <a:graphicData uri="http://schemas.openxmlformats.org/drawingml/2006/table">
            <a:tbl>
              <a:tblPr/>
              <a:tblGrid>
                <a:gridCol w="2153568">
                  <a:extLst>
                    <a:ext uri="{9D8B030D-6E8A-4147-A177-3AD203B41FA5}">
                      <a16:colId xmlns:a16="http://schemas.microsoft.com/office/drawing/2014/main" val="4249791816"/>
                    </a:ext>
                  </a:extLst>
                </a:gridCol>
                <a:gridCol w="6560191">
                  <a:extLst>
                    <a:ext uri="{9D8B030D-6E8A-4147-A177-3AD203B41FA5}">
                      <a16:colId xmlns:a16="http://schemas.microsoft.com/office/drawing/2014/main" val="1047621572"/>
                    </a:ext>
                  </a:extLst>
                </a:gridCol>
              </a:tblGrid>
              <a:tr h="200025">
                <a:tc>
                  <a:txBody>
                    <a:bodyPr/>
                    <a:lstStyle/>
                    <a:p>
                      <a:pPr rtl="0" fontAlgn="b"/>
                      <a:r>
                        <a:rPr lang="en-US">
                          <a:effectLst/>
                        </a:rPr>
                        <a:t>Year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a:effectLst/>
                        </a:rPr>
                        <a:t>Event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57700957"/>
                  </a:ext>
                </a:extLst>
              </a:tr>
              <a:tr h="200025">
                <a:tc>
                  <a:txBody>
                    <a:bodyPr/>
                    <a:lstStyle/>
                    <a:p>
                      <a:pPr algn="r" rtl="0" fontAlgn="b"/>
                      <a:r>
                        <a:rPr lang="en-US" altLang="ko-KR">
                          <a:effectLst/>
                        </a:rPr>
                        <a:t>2021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a:effectLst/>
                        </a:rPr>
                        <a:t>Bard is first announced by Google AI.</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05176755"/>
                  </a:ext>
                </a:extLst>
              </a:tr>
              <a:tr h="200025">
                <a:tc>
                  <a:txBody>
                    <a:bodyPr/>
                    <a:lstStyle/>
                    <a:p>
                      <a:pPr algn="r" rtl="0" fontAlgn="b"/>
                      <a:r>
                        <a:rPr lang="en-US" altLang="ko-KR">
                          <a:effectLst/>
                        </a:rPr>
                        <a:t>2022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a:effectLst/>
                        </a:rPr>
                        <a:t>Bard is released in beta to a small group of users.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21497265"/>
                  </a:ext>
                </a:extLst>
              </a:tr>
              <a:tr h="200025">
                <a:tc>
                  <a:txBody>
                    <a:bodyPr/>
                    <a:lstStyle/>
                    <a:p>
                      <a:pPr algn="r" rtl="0" fontAlgn="b"/>
                      <a:r>
                        <a:rPr lang="en-US" altLang="ko-KR">
                          <a:effectLst/>
                        </a:rPr>
                        <a:t>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a:effectLst/>
                        </a:rPr>
                        <a:t>Bard is released to the public in early 2023.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92565240"/>
                  </a:ext>
                </a:extLst>
              </a:tr>
              <a:tr h="200025">
                <a:tc>
                  <a:txBody>
                    <a:bodyPr/>
                    <a:lstStyle/>
                    <a:p>
                      <a:pPr rtl="0" fontAlgn="b"/>
                      <a:r>
                        <a:rPr lang="en-US">
                          <a:effectLst/>
                        </a:rPr>
                        <a:t>Current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dirty="0">
                          <a:effectLst/>
                        </a:rPr>
                        <a:t>Bard is still under development, but it is learning new things every day.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58783750"/>
                  </a:ext>
                </a:extLst>
              </a:tr>
            </a:tbl>
          </a:graphicData>
        </a:graphic>
      </p:graphicFrame>
      <p:pic>
        <p:nvPicPr>
          <p:cNvPr id="8" name="그림 7">
            <a:extLst>
              <a:ext uri="{FF2B5EF4-FFF2-40B4-BE49-F238E27FC236}">
                <a16:creationId xmlns:a16="http://schemas.microsoft.com/office/drawing/2014/main" id="{AE8AE277-D9B5-4FD3-825E-2FA0FEFDB3F8}"/>
              </a:ext>
            </a:extLst>
          </p:cNvPr>
          <p:cNvPicPr>
            <a:picLocks noChangeAspect="1"/>
          </p:cNvPicPr>
          <p:nvPr/>
        </p:nvPicPr>
        <p:blipFill>
          <a:blip r:embed="rId2"/>
          <a:stretch>
            <a:fillRect/>
          </a:stretch>
        </p:blipFill>
        <p:spPr>
          <a:xfrm>
            <a:off x="7293136" y="2004714"/>
            <a:ext cx="4619625" cy="4657725"/>
          </a:xfrm>
          <a:prstGeom prst="rect">
            <a:avLst/>
          </a:prstGeom>
        </p:spPr>
      </p:pic>
      <p:sp>
        <p:nvSpPr>
          <p:cNvPr id="9" name="직사각형 8">
            <a:extLst>
              <a:ext uri="{FF2B5EF4-FFF2-40B4-BE49-F238E27FC236}">
                <a16:creationId xmlns:a16="http://schemas.microsoft.com/office/drawing/2014/main" id="{222FE62C-813A-4C02-ABF8-908C030F710A}"/>
              </a:ext>
            </a:extLst>
          </p:cNvPr>
          <p:cNvSpPr/>
          <p:nvPr/>
        </p:nvSpPr>
        <p:spPr>
          <a:xfrm>
            <a:off x="933887" y="2416029"/>
            <a:ext cx="2505512" cy="3170099"/>
          </a:xfrm>
          <a:prstGeom prst="rect">
            <a:avLst/>
          </a:prstGeom>
        </p:spPr>
        <p:txBody>
          <a:bodyPr wrap="square">
            <a:spAutoFit/>
          </a:bodyPr>
          <a:lstStyle/>
          <a:p>
            <a:pPr>
              <a:buFont typeface="Arial" panose="020B0604020202020204" pitchFamily="34" charset="0"/>
              <a:buChar char="•"/>
            </a:pPr>
            <a:r>
              <a:rPr lang="en-US" altLang="ko-KR" sz="800" dirty="0">
                <a:solidFill>
                  <a:srgbClr val="1F1F1F"/>
                </a:solidFill>
                <a:latin typeface="Google Sans"/>
              </a:rPr>
              <a:t>GPT-3: GPT-3 is a large language model developed by </a:t>
            </a:r>
            <a:r>
              <a:rPr lang="en-US" altLang="ko-KR" sz="800" dirty="0" err="1">
                <a:solidFill>
                  <a:srgbClr val="1F1F1F"/>
                </a:solidFill>
                <a:latin typeface="Google Sans"/>
              </a:rPr>
              <a:t>OpenAI</a:t>
            </a:r>
            <a:r>
              <a:rPr lang="en-US" altLang="ko-KR" sz="800" dirty="0">
                <a:solidFill>
                  <a:srgbClr val="1F1F1F"/>
                </a:solidFill>
                <a:latin typeface="Google Sans"/>
              </a:rPr>
              <a:t>. It is one of the most widely used large language models, and it is known for its ability to generate realistic and coherent text.</a:t>
            </a:r>
          </a:p>
          <a:p>
            <a:pPr>
              <a:buFont typeface="Arial" panose="020B0604020202020204" pitchFamily="34" charset="0"/>
              <a:buChar char="•"/>
            </a:pPr>
            <a:r>
              <a:rPr lang="en-US" altLang="ko-KR" sz="800" dirty="0" err="1">
                <a:solidFill>
                  <a:srgbClr val="1F1F1F"/>
                </a:solidFill>
                <a:latin typeface="Google Sans"/>
              </a:rPr>
              <a:t>LaMDA</a:t>
            </a:r>
            <a:r>
              <a:rPr lang="en-US" altLang="ko-KR" sz="800" dirty="0">
                <a:solidFill>
                  <a:srgbClr val="1F1F1F"/>
                </a:solidFill>
                <a:latin typeface="Google Sans"/>
              </a:rPr>
              <a:t>: </a:t>
            </a:r>
            <a:r>
              <a:rPr lang="en-US" altLang="ko-KR" sz="800" dirty="0" err="1">
                <a:solidFill>
                  <a:srgbClr val="1F1F1F"/>
                </a:solidFill>
                <a:latin typeface="Google Sans"/>
              </a:rPr>
              <a:t>LaMDA</a:t>
            </a:r>
            <a:r>
              <a:rPr lang="en-US" altLang="ko-KR" sz="800" dirty="0">
                <a:solidFill>
                  <a:srgbClr val="1F1F1F"/>
                </a:solidFill>
                <a:latin typeface="Google Sans"/>
              </a:rPr>
              <a:t> is a large language model developed by Google AI. It is known for its ability to answer questions in an informative way, even if they are open ended, challenging, or strange.</a:t>
            </a:r>
          </a:p>
          <a:p>
            <a:pPr>
              <a:buFont typeface="Arial" panose="020B0604020202020204" pitchFamily="34" charset="0"/>
              <a:buChar char="•"/>
            </a:pPr>
            <a:r>
              <a:rPr lang="en-US" altLang="ko-KR" sz="800" dirty="0" err="1">
                <a:solidFill>
                  <a:srgbClr val="1F1F1F"/>
                </a:solidFill>
                <a:latin typeface="Google Sans"/>
              </a:rPr>
              <a:t>PaLM</a:t>
            </a:r>
            <a:r>
              <a:rPr lang="en-US" altLang="ko-KR" sz="800" dirty="0">
                <a:solidFill>
                  <a:srgbClr val="1F1F1F"/>
                </a:solidFill>
                <a:latin typeface="Google Sans"/>
              </a:rPr>
              <a:t>: </a:t>
            </a:r>
            <a:r>
              <a:rPr lang="en-US" altLang="ko-KR" sz="800" dirty="0" err="1">
                <a:solidFill>
                  <a:srgbClr val="1F1F1F"/>
                </a:solidFill>
                <a:latin typeface="Google Sans"/>
              </a:rPr>
              <a:t>PaLM</a:t>
            </a:r>
            <a:r>
              <a:rPr lang="en-US" altLang="ko-KR" sz="800" dirty="0">
                <a:solidFill>
                  <a:srgbClr val="1F1F1F"/>
                </a:solidFill>
                <a:latin typeface="Google Sans"/>
              </a:rPr>
              <a:t> is a large language model developed by Google AI. It is the largest language model in the world, and it is known for its ability to perform a wide range of tasks, including translation, summarization, and code generation.</a:t>
            </a:r>
          </a:p>
          <a:p>
            <a:pPr>
              <a:buFont typeface="Arial" panose="020B0604020202020204" pitchFamily="34" charset="0"/>
              <a:buChar char="•"/>
            </a:pPr>
            <a:r>
              <a:rPr lang="en-US" altLang="ko-KR" sz="800" dirty="0">
                <a:solidFill>
                  <a:srgbClr val="1F1F1F"/>
                </a:solidFill>
                <a:latin typeface="Google Sans"/>
              </a:rPr>
              <a:t>Flamingo: Flamingo is a large language model developed by DeepMind. It is known for its ability to generate creative text formats, such as poems, code, scripts, musical pieces, email, letters, etc.</a:t>
            </a:r>
          </a:p>
          <a:p>
            <a:pPr>
              <a:buFont typeface="Arial" panose="020B0604020202020204" pitchFamily="34" charset="0"/>
              <a:buChar char="•"/>
            </a:pPr>
            <a:r>
              <a:rPr lang="en-US" altLang="ko-KR" sz="800" dirty="0">
                <a:solidFill>
                  <a:srgbClr val="1F1F1F"/>
                </a:solidFill>
                <a:latin typeface="Google Sans"/>
              </a:rPr>
              <a:t>BLIP-2: BLIP-2 is a large language model developed by Salesforce. It is known for its ability to understand and respond to natural language queries.</a:t>
            </a:r>
          </a:p>
          <a:p>
            <a:pPr>
              <a:buFont typeface="Arial" panose="020B0604020202020204" pitchFamily="34" charset="0"/>
              <a:buChar char="•"/>
            </a:pPr>
            <a:r>
              <a:rPr lang="en-US" altLang="ko-KR" sz="800" dirty="0" err="1">
                <a:solidFill>
                  <a:srgbClr val="1F1F1F"/>
                </a:solidFill>
                <a:latin typeface="Google Sans"/>
              </a:rPr>
              <a:t>LLaMA</a:t>
            </a:r>
            <a:r>
              <a:rPr lang="en-US" altLang="ko-KR" sz="800" dirty="0">
                <a:solidFill>
                  <a:srgbClr val="1F1F1F"/>
                </a:solidFill>
                <a:latin typeface="Google Sans"/>
              </a:rPr>
              <a:t>: </a:t>
            </a:r>
            <a:r>
              <a:rPr lang="en-US" altLang="ko-KR" sz="800" dirty="0" err="1">
                <a:solidFill>
                  <a:srgbClr val="1F1F1F"/>
                </a:solidFill>
                <a:latin typeface="Google Sans"/>
              </a:rPr>
              <a:t>LLaMA</a:t>
            </a:r>
            <a:r>
              <a:rPr lang="en-US" altLang="ko-KR" sz="800" dirty="0">
                <a:solidFill>
                  <a:srgbClr val="1F1F1F"/>
                </a:solidFill>
                <a:latin typeface="Google Sans"/>
              </a:rPr>
              <a:t> is a large language model developed by Meta AI. It is known for its ability to learn from human feedback and improve its performance over time.</a:t>
            </a:r>
          </a:p>
          <a:p>
            <a:pPr>
              <a:buFont typeface="Arial" panose="020B0604020202020204" pitchFamily="34" charset="0"/>
              <a:buChar char="•"/>
            </a:pPr>
            <a:r>
              <a:rPr lang="en-US" altLang="ko-KR" sz="800" dirty="0">
                <a:solidFill>
                  <a:srgbClr val="1F1F1F"/>
                </a:solidFill>
                <a:latin typeface="Google Sans"/>
              </a:rPr>
              <a:t>GPT-4: GPT-4 is the next generation of GPT-3, and it is expected to be even more powerful and capable.</a:t>
            </a:r>
            <a:endParaRPr lang="en-US" altLang="ko-KR" sz="800" b="0" i="0" dirty="0">
              <a:solidFill>
                <a:srgbClr val="1F1F1F"/>
              </a:solidFill>
              <a:effectLst/>
              <a:latin typeface="Google Sans"/>
            </a:endParaRPr>
          </a:p>
        </p:txBody>
      </p:sp>
    </p:spTree>
    <p:extLst>
      <p:ext uri="{BB962C8B-B14F-4D97-AF65-F5344CB8AC3E}">
        <p14:creationId xmlns:p14="http://schemas.microsoft.com/office/powerpoint/2010/main" val="1324759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4BEF5D-A5D7-4768-816C-D9ACDC378C39}"/>
              </a:ext>
            </a:extLst>
          </p:cNvPr>
          <p:cNvSpPr>
            <a:spLocks noGrp="1"/>
          </p:cNvSpPr>
          <p:nvPr>
            <p:ph type="title"/>
          </p:nvPr>
        </p:nvSpPr>
        <p:spPr/>
        <p:txBody>
          <a:bodyPr/>
          <a:lstStyle/>
          <a:p>
            <a:r>
              <a:rPr lang="en-US" altLang="ko-KR" dirty="0"/>
              <a:t>LLM</a:t>
            </a:r>
            <a:endParaRPr lang="ko-KR" altLang="en-US" dirty="0"/>
          </a:p>
        </p:txBody>
      </p:sp>
      <p:sp>
        <p:nvSpPr>
          <p:cNvPr id="3" name="내용 개체 틀 2">
            <a:extLst>
              <a:ext uri="{FF2B5EF4-FFF2-40B4-BE49-F238E27FC236}">
                <a16:creationId xmlns:a16="http://schemas.microsoft.com/office/drawing/2014/main" id="{EA04B156-32CF-4AE7-8D89-CF5449D055FE}"/>
              </a:ext>
            </a:extLst>
          </p:cNvPr>
          <p:cNvSpPr>
            <a:spLocks noGrp="1"/>
          </p:cNvSpPr>
          <p:nvPr>
            <p:ph idx="1"/>
          </p:nvPr>
        </p:nvSpPr>
        <p:spPr>
          <a:xfrm>
            <a:off x="838200" y="1825625"/>
            <a:ext cx="6804171" cy="4351338"/>
          </a:xfrm>
        </p:spPr>
        <p:txBody>
          <a:bodyPr>
            <a:normAutofit/>
          </a:bodyPr>
          <a:lstStyle/>
          <a:p>
            <a:r>
              <a:rPr lang="ko-KR" altLang="en-US" sz="2000" b="1" dirty="0"/>
              <a:t>대형 언어 모델</a:t>
            </a:r>
            <a:r>
              <a:rPr lang="en-US" altLang="ko-KR" sz="2000" dirty="0"/>
              <a:t>(Large language model, LLM) </a:t>
            </a:r>
            <a:r>
              <a:rPr lang="ko-KR" altLang="en-US" sz="2000" dirty="0"/>
              <a:t>또는 </a:t>
            </a:r>
            <a:r>
              <a:rPr lang="ko-KR" altLang="en-US" sz="2000" b="1" dirty="0"/>
              <a:t>거대 언어 모델</a:t>
            </a:r>
            <a:r>
              <a:rPr lang="ko-KR" altLang="en-US" sz="2000" dirty="0"/>
              <a:t>은 수많은 파라미터</a:t>
            </a:r>
            <a:r>
              <a:rPr lang="en-US" altLang="ko-KR" sz="2000" dirty="0"/>
              <a:t>(</a:t>
            </a:r>
            <a:r>
              <a:rPr lang="ko-KR" altLang="en-US" sz="2000" dirty="0"/>
              <a:t>보통 수십억 웨이트 이상</a:t>
            </a:r>
            <a:r>
              <a:rPr lang="en-US" altLang="ko-KR" sz="2000" dirty="0"/>
              <a:t>)</a:t>
            </a:r>
            <a:r>
              <a:rPr lang="ko-KR" altLang="en-US" sz="2000" dirty="0"/>
              <a:t>를 보유한 </a:t>
            </a:r>
            <a:r>
              <a:rPr lang="ko-KR" altLang="en-US" sz="2000" dirty="0">
                <a:hlinkClick r:id="rId2" tooltip="인공 신경망"/>
              </a:rPr>
              <a:t>인공 신경망</a:t>
            </a:r>
            <a:r>
              <a:rPr lang="ko-KR" altLang="en-US" sz="2000" dirty="0"/>
              <a:t>으로 구성되는 </a:t>
            </a:r>
            <a:r>
              <a:rPr lang="ko-KR" altLang="en-US" sz="2000" dirty="0">
                <a:hlinkClick r:id="rId3" tooltip="언어 모델"/>
              </a:rPr>
              <a:t>언어 모델</a:t>
            </a:r>
            <a:r>
              <a:rPr lang="ko-KR" altLang="en-US" sz="2000" dirty="0"/>
              <a:t>이다</a:t>
            </a:r>
            <a:r>
              <a:rPr lang="en-US" altLang="ko-KR" sz="2000" dirty="0"/>
              <a:t>. </a:t>
            </a:r>
            <a:r>
              <a:rPr lang="ko-KR" altLang="en-US" sz="2000" dirty="0">
                <a:hlinkClick r:id="rId4" tooltip="자기 지도 학습"/>
              </a:rPr>
              <a:t>자기 지도 학습</a:t>
            </a:r>
            <a:r>
              <a:rPr lang="ko-KR" altLang="en-US" sz="2000" dirty="0"/>
              <a:t>이나 반자기지도학습을 사용하여 </a:t>
            </a:r>
            <a:r>
              <a:rPr lang="ko-KR" altLang="en-US" sz="2000" dirty="0" err="1"/>
              <a:t>레이블링되지</a:t>
            </a:r>
            <a:r>
              <a:rPr lang="ko-KR" altLang="en-US" sz="2000" dirty="0"/>
              <a:t> 않은 상당한 양의 텍스트로 훈련된다</a:t>
            </a:r>
            <a:r>
              <a:rPr lang="en-US" altLang="ko-KR" sz="2000" dirty="0"/>
              <a:t>.</a:t>
            </a:r>
            <a:r>
              <a:rPr lang="en-US" altLang="ko-KR" sz="2000" baseline="30000" dirty="0">
                <a:hlinkClick r:id="rId5"/>
              </a:rPr>
              <a:t>[1]</a:t>
            </a:r>
            <a:r>
              <a:rPr lang="ko-KR" altLang="en-US" sz="2000" dirty="0"/>
              <a:t> </a:t>
            </a:r>
            <a:r>
              <a:rPr lang="en-US" altLang="ko-KR" sz="2000" dirty="0"/>
              <a:t>LLM</a:t>
            </a:r>
            <a:r>
              <a:rPr lang="ko-KR" altLang="en-US" sz="2000" dirty="0"/>
              <a:t>은 </a:t>
            </a:r>
            <a:r>
              <a:rPr lang="en-US" altLang="ko-KR" sz="2000" dirty="0">
                <a:highlight>
                  <a:srgbClr val="FFFF00"/>
                </a:highlight>
              </a:rPr>
              <a:t>2018</a:t>
            </a:r>
            <a:r>
              <a:rPr lang="ko-KR" altLang="en-US" sz="2000" dirty="0"/>
              <a:t>년 즈음에 모습을 드러냈으며 다양한 작업을 위해 수행된다</a:t>
            </a:r>
            <a:r>
              <a:rPr lang="en-US" altLang="ko-KR" sz="2000" dirty="0"/>
              <a:t>. </a:t>
            </a:r>
            <a:r>
              <a:rPr lang="ko-KR" altLang="en-US" sz="2000" dirty="0"/>
              <a:t>이전의 특정 작업의 특수한 </a:t>
            </a:r>
            <a:r>
              <a:rPr lang="ko-KR" altLang="en-US" sz="2000" dirty="0">
                <a:hlinkClick r:id="rId6" tooltip="지도 학습"/>
              </a:rPr>
              <a:t>지도 학습</a:t>
            </a:r>
            <a:r>
              <a:rPr lang="ko-KR" altLang="en-US" sz="2000" dirty="0"/>
              <a:t> 모델의 훈련 패러다임에서 벗어나 </a:t>
            </a:r>
            <a:r>
              <a:rPr lang="ko-KR" altLang="en-US" sz="2000" dirty="0">
                <a:hlinkClick r:id="rId7" tooltip="자연어 처리"/>
              </a:rPr>
              <a:t>자연어 처리</a:t>
            </a:r>
            <a:r>
              <a:rPr lang="ko-KR" altLang="en-US" sz="2000" dirty="0"/>
              <a:t> 연구로 초점이 옮겨졌다</a:t>
            </a:r>
            <a:r>
              <a:rPr lang="en-US" altLang="ko-KR" sz="2000" dirty="0"/>
              <a:t>.</a:t>
            </a:r>
            <a:endParaRPr lang="ko-KR" altLang="en-US" sz="2000" dirty="0"/>
          </a:p>
        </p:txBody>
      </p:sp>
      <p:pic>
        <p:nvPicPr>
          <p:cNvPr id="4" name="그림 3">
            <a:extLst>
              <a:ext uri="{FF2B5EF4-FFF2-40B4-BE49-F238E27FC236}">
                <a16:creationId xmlns:a16="http://schemas.microsoft.com/office/drawing/2014/main" id="{CFA9122E-4F5E-4963-BD46-5F6DA59CA278}"/>
              </a:ext>
            </a:extLst>
          </p:cNvPr>
          <p:cNvPicPr>
            <a:picLocks noChangeAspect="1"/>
          </p:cNvPicPr>
          <p:nvPr/>
        </p:nvPicPr>
        <p:blipFill>
          <a:blip r:embed="rId8"/>
          <a:stretch>
            <a:fillRect/>
          </a:stretch>
        </p:blipFill>
        <p:spPr>
          <a:xfrm>
            <a:off x="7702765" y="0"/>
            <a:ext cx="4353339" cy="6858000"/>
          </a:xfrm>
          <a:prstGeom prst="rect">
            <a:avLst/>
          </a:prstGeom>
        </p:spPr>
      </p:pic>
      <p:sp>
        <p:nvSpPr>
          <p:cNvPr id="5" name="직사각형 4">
            <a:extLst>
              <a:ext uri="{FF2B5EF4-FFF2-40B4-BE49-F238E27FC236}">
                <a16:creationId xmlns:a16="http://schemas.microsoft.com/office/drawing/2014/main" id="{F36DEB7A-3D72-4C7A-8E22-131DEFB45B9C}"/>
              </a:ext>
            </a:extLst>
          </p:cNvPr>
          <p:cNvSpPr/>
          <p:nvPr/>
        </p:nvSpPr>
        <p:spPr>
          <a:xfrm>
            <a:off x="346745" y="4808800"/>
            <a:ext cx="6096000" cy="646331"/>
          </a:xfrm>
          <a:prstGeom prst="rect">
            <a:avLst/>
          </a:prstGeom>
        </p:spPr>
        <p:txBody>
          <a:bodyPr>
            <a:spAutoFit/>
          </a:bodyPr>
          <a:lstStyle/>
          <a:p>
            <a:r>
              <a:rPr lang="ko-KR" altLang="en-US" b="1" dirty="0">
                <a:solidFill>
                  <a:srgbClr val="202122"/>
                </a:solidFill>
                <a:latin typeface="Arial" panose="020B0604020202020204" pitchFamily="34" charset="0"/>
              </a:rPr>
              <a:t>언어 모델</a:t>
            </a:r>
            <a:r>
              <a:rPr lang="en-US" altLang="ko-KR" dirty="0">
                <a:solidFill>
                  <a:srgbClr val="202122"/>
                </a:solidFill>
                <a:latin typeface="Arial" panose="020B0604020202020204" pitchFamily="34" charset="0"/>
              </a:rPr>
              <a:t>(language model) </a:t>
            </a:r>
            <a:r>
              <a:rPr lang="ko-KR" altLang="en-US" dirty="0">
                <a:solidFill>
                  <a:srgbClr val="202122"/>
                </a:solidFill>
                <a:latin typeface="Arial" panose="020B0604020202020204" pitchFamily="34" charset="0"/>
              </a:rPr>
              <a:t>또는 </a:t>
            </a:r>
            <a:r>
              <a:rPr lang="ko-KR" altLang="en-US" b="1" dirty="0">
                <a:solidFill>
                  <a:srgbClr val="202122"/>
                </a:solidFill>
                <a:latin typeface="Arial" panose="020B0604020202020204" pitchFamily="34" charset="0"/>
              </a:rPr>
              <a:t>언어 모형</a:t>
            </a:r>
            <a:r>
              <a:rPr lang="ko-KR" altLang="en-US" dirty="0">
                <a:solidFill>
                  <a:srgbClr val="202122"/>
                </a:solidFill>
                <a:latin typeface="Arial" panose="020B0604020202020204" pitchFamily="34" charset="0"/>
              </a:rPr>
              <a:t>은 일련의 단어들의 </a:t>
            </a:r>
            <a:r>
              <a:rPr lang="ko-KR" altLang="en-US" dirty="0">
                <a:solidFill>
                  <a:srgbClr val="3366CC"/>
                </a:solidFill>
                <a:latin typeface="Arial" panose="020B0604020202020204" pitchFamily="34" charset="0"/>
                <a:hlinkClick r:id="rId9" tooltip="확률 분포"/>
              </a:rPr>
              <a:t>확률 분포</a:t>
            </a:r>
            <a:r>
              <a:rPr lang="ko-KR" altLang="en-US" dirty="0">
                <a:solidFill>
                  <a:srgbClr val="202122"/>
                </a:solidFill>
                <a:latin typeface="Arial" panose="020B0604020202020204" pitchFamily="34" charset="0"/>
              </a:rPr>
              <a:t>이다</a:t>
            </a:r>
            <a:endParaRPr lang="ko-KR" altLang="en-US" dirty="0"/>
          </a:p>
        </p:txBody>
      </p:sp>
      <p:sp>
        <p:nvSpPr>
          <p:cNvPr id="6" name="직사각형 5">
            <a:extLst>
              <a:ext uri="{FF2B5EF4-FFF2-40B4-BE49-F238E27FC236}">
                <a16:creationId xmlns:a16="http://schemas.microsoft.com/office/drawing/2014/main" id="{C9C2EFFA-C837-4DDB-8FB2-2DB702A39AAF}"/>
              </a:ext>
            </a:extLst>
          </p:cNvPr>
          <p:cNvSpPr/>
          <p:nvPr/>
        </p:nvSpPr>
        <p:spPr>
          <a:xfrm>
            <a:off x="346745" y="5569545"/>
            <a:ext cx="6096000" cy="923330"/>
          </a:xfrm>
          <a:prstGeom prst="rect">
            <a:avLst/>
          </a:prstGeom>
        </p:spPr>
        <p:txBody>
          <a:bodyPr>
            <a:spAutoFit/>
          </a:bodyPr>
          <a:lstStyle/>
          <a:p>
            <a:r>
              <a:rPr lang="en-US" altLang="ko-KR" dirty="0">
                <a:latin typeface="Söhne"/>
              </a:rPr>
              <a:t>A language model in artificial intelligence </a:t>
            </a:r>
            <a:r>
              <a:rPr lang="en-US" altLang="ko-KR" dirty="0">
                <a:highlight>
                  <a:srgbClr val="FFFF00"/>
                </a:highlight>
                <a:latin typeface="Söhne"/>
              </a:rPr>
              <a:t>is a type of model that is trained to understand, generate, and interpret human language.</a:t>
            </a:r>
            <a:endParaRPr lang="ko-KR" altLang="en-US" dirty="0">
              <a:highlight>
                <a:srgbClr val="FFFF00"/>
              </a:highlight>
            </a:endParaRPr>
          </a:p>
        </p:txBody>
      </p:sp>
    </p:spTree>
    <p:extLst>
      <p:ext uri="{BB962C8B-B14F-4D97-AF65-F5344CB8AC3E}">
        <p14:creationId xmlns:p14="http://schemas.microsoft.com/office/powerpoint/2010/main" val="4256480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EEF4CBC-70BB-4CF7-A8E7-D9CAACE47D53}"/>
              </a:ext>
            </a:extLst>
          </p:cNvPr>
          <p:cNvPicPr>
            <a:picLocks noChangeAspect="1"/>
          </p:cNvPicPr>
          <p:nvPr/>
        </p:nvPicPr>
        <p:blipFill>
          <a:blip r:embed="rId2"/>
          <a:stretch>
            <a:fillRect/>
          </a:stretch>
        </p:blipFill>
        <p:spPr>
          <a:xfrm>
            <a:off x="1962150" y="52387"/>
            <a:ext cx="8267700" cy="6753225"/>
          </a:xfrm>
          <a:prstGeom prst="rect">
            <a:avLst/>
          </a:prstGeom>
        </p:spPr>
      </p:pic>
    </p:spTree>
    <p:extLst>
      <p:ext uri="{BB962C8B-B14F-4D97-AF65-F5344CB8AC3E}">
        <p14:creationId xmlns:p14="http://schemas.microsoft.com/office/powerpoint/2010/main" val="1894296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D6B248-0092-41B9-B53E-7829EE3C9DA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AC7316B-DE68-4CDD-950B-E8A9D71CF31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8F29F76-4600-43AD-AA48-CAD3EDCE7045}"/>
              </a:ext>
            </a:extLst>
          </p:cNvPr>
          <p:cNvPicPr>
            <a:picLocks noChangeAspect="1"/>
          </p:cNvPicPr>
          <p:nvPr/>
        </p:nvPicPr>
        <p:blipFill>
          <a:blip r:embed="rId2"/>
          <a:stretch>
            <a:fillRect/>
          </a:stretch>
        </p:blipFill>
        <p:spPr>
          <a:xfrm>
            <a:off x="469900" y="64609"/>
            <a:ext cx="11061700" cy="6614864"/>
          </a:xfrm>
          <a:prstGeom prst="rect">
            <a:avLst/>
          </a:prstGeom>
        </p:spPr>
      </p:pic>
      <p:sp>
        <p:nvSpPr>
          <p:cNvPr id="5" name="직사각형 4">
            <a:extLst>
              <a:ext uri="{FF2B5EF4-FFF2-40B4-BE49-F238E27FC236}">
                <a16:creationId xmlns:a16="http://schemas.microsoft.com/office/drawing/2014/main" id="{3E3B8BC1-6270-4F1C-8F5E-4CE245E68679}"/>
              </a:ext>
            </a:extLst>
          </p:cNvPr>
          <p:cNvSpPr/>
          <p:nvPr/>
        </p:nvSpPr>
        <p:spPr>
          <a:xfrm>
            <a:off x="2590800" y="6123543"/>
            <a:ext cx="8851900" cy="369332"/>
          </a:xfrm>
          <a:prstGeom prst="rect">
            <a:avLst/>
          </a:prstGeom>
        </p:spPr>
        <p:txBody>
          <a:bodyPr wrap="square">
            <a:spAutoFit/>
          </a:bodyPr>
          <a:lstStyle/>
          <a:p>
            <a:r>
              <a:rPr lang="en-US" altLang="ko-KR" dirty="0">
                <a:hlinkClick r:id="rId3"/>
              </a:rPr>
              <a:t>https://contents.premium.naver.com/chatgpt/buff/contents/230622235641423mo</a:t>
            </a:r>
            <a:endParaRPr lang="ko-KR" altLang="en-US" dirty="0"/>
          </a:p>
        </p:txBody>
      </p:sp>
    </p:spTree>
    <p:extLst>
      <p:ext uri="{BB962C8B-B14F-4D97-AF65-F5344CB8AC3E}">
        <p14:creationId xmlns:p14="http://schemas.microsoft.com/office/powerpoint/2010/main" val="11037855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0628268-3A1F-45BF-80F8-82F91504C284}"/>
              </a:ext>
            </a:extLst>
          </p:cNvPr>
          <p:cNvSpPr>
            <a:spLocks noGrp="1"/>
          </p:cNvSpPr>
          <p:nvPr>
            <p:ph idx="1"/>
          </p:nvPr>
        </p:nvSpPr>
        <p:spPr>
          <a:xfrm>
            <a:off x="707572" y="681135"/>
            <a:ext cx="10955694" cy="4030922"/>
          </a:xfrm>
        </p:spPr>
        <p:txBody>
          <a:bodyPr>
            <a:normAutofit/>
          </a:bodyPr>
          <a:lstStyle/>
          <a:p>
            <a:r>
              <a:rPr lang="en-US" altLang="ko-KR" dirty="0"/>
              <a:t>Conventional Search Engine:</a:t>
            </a:r>
          </a:p>
          <a:p>
            <a:pPr lvl="1"/>
            <a:r>
              <a:rPr lang="en-US" altLang="ko-KR" sz="1000" dirty="0"/>
              <a:t>Relies on keyword matching and indexing.</a:t>
            </a:r>
          </a:p>
          <a:p>
            <a:pPr lvl="1"/>
            <a:r>
              <a:rPr lang="en-US" altLang="ko-KR" sz="1000" dirty="0"/>
              <a:t>Results are based on factors like keyword density and page rankings.</a:t>
            </a:r>
          </a:p>
          <a:p>
            <a:pPr lvl="1"/>
            <a:r>
              <a:rPr lang="en-US" altLang="ko-KR" sz="1000" dirty="0"/>
              <a:t>Provides a list of relevant web pages.</a:t>
            </a:r>
          </a:p>
          <a:p>
            <a:pPr lvl="1"/>
            <a:r>
              <a:rPr lang="en-US" altLang="ko-KR" sz="1000" dirty="0"/>
              <a:t>Emphasizes popularity and authority of web pages.</a:t>
            </a:r>
          </a:p>
          <a:p>
            <a:pPr lvl="1"/>
            <a:r>
              <a:rPr lang="en-US" altLang="ko-KR" sz="1600" dirty="0"/>
              <a:t>Does not focus on understanding the meaning or context of the search query.</a:t>
            </a:r>
          </a:p>
          <a:p>
            <a:r>
              <a:rPr lang="en-US" altLang="ko-KR" dirty="0"/>
              <a:t>Semantic Search Engine:</a:t>
            </a:r>
          </a:p>
          <a:p>
            <a:pPr lvl="1"/>
            <a:r>
              <a:rPr lang="en-US" altLang="ko-KR" sz="900" dirty="0"/>
              <a:t>Analyzes the meaning and context of the search query.</a:t>
            </a:r>
          </a:p>
          <a:p>
            <a:pPr lvl="1"/>
            <a:r>
              <a:rPr lang="en-US" altLang="ko-KR" sz="900" dirty="0"/>
              <a:t>Considers user's location, search history, and other factors.</a:t>
            </a:r>
          </a:p>
          <a:p>
            <a:pPr lvl="1"/>
            <a:r>
              <a:rPr lang="en-US" altLang="ko-KR" sz="900" dirty="0"/>
              <a:t>Provides more personalized and context-aware results.</a:t>
            </a:r>
          </a:p>
          <a:p>
            <a:pPr lvl="1"/>
            <a:r>
              <a:rPr lang="en-US" altLang="ko-KR" sz="900" dirty="0"/>
              <a:t>Understands relationships between words and concepts.</a:t>
            </a:r>
          </a:p>
          <a:p>
            <a:pPr lvl="1"/>
            <a:r>
              <a:rPr lang="en-US" altLang="ko-KR" sz="900" dirty="0"/>
              <a:t>Uses natural language processing (NLP) techniques.</a:t>
            </a:r>
          </a:p>
          <a:p>
            <a:pPr lvl="1"/>
            <a:r>
              <a:rPr lang="en-US" altLang="ko-KR" sz="900" dirty="0"/>
              <a:t>Presents rich snippets and leverages knowledge graphs for additional context.</a:t>
            </a:r>
          </a:p>
          <a:p>
            <a:pPr lvl="1"/>
            <a:r>
              <a:rPr lang="en-US" altLang="ko-KR" sz="1600" dirty="0"/>
              <a:t>Aims to deliver more accurate and meaningful search results.</a:t>
            </a:r>
          </a:p>
          <a:p>
            <a:endParaRPr lang="ko-KR" altLang="en-US" dirty="0"/>
          </a:p>
        </p:txBody>
      </p:sp>
      <p:sp>
        <p:nvSpPr>
          <p:cNvPr id="6" name="Rectangle 1">
            <a:extLst>
              <a:ext uri="{FF2B5EF4-FFF2-40B4-BE49-F238E27FC236}">
                <a16:creationId xmlns:a16="http://schemas.microsoft.com/office/drawing/2014/main" id="{7ADBA410-52DB-427C-8FE6-B9C2D7581F2F}"/>
              </a:ext>
            </a:extLst>
          </p:cNvPr>
          <p:cNvSpPr>
            <a:spLocks noChangeArrowheads="1"/>
          </p:cNvSpPr>
          <p:nvPr/>
        </p:nvSpPr>
        <p:spPr bwMode="auto">
          <a:xfrm>
            <a:off x="528734" y="4591406"/>
            <a:ext cx="111998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summary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conventional</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primarily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on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keyword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matching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while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semantic</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aim</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to</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understand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the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meaning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and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intent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behind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queries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providing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more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contextually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relevant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results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2400" b="0" i="0" u="none" strike="noStrike" cap="none" normalizeH="0" baseline="0" dirty="0">
                <a:ln>
                  <a:noFill/>
                </a:ln>
                <a:solidFill>
                  <a:schemeClr val="tx1"/>
                </a:solidFill>
                <a:effectLst/>
                <a:latin typeface="Arial" panose="020B0604020202020204" pitchFamily="34" charset="0"/>
                <a:ea typeface="Söhne"/>
              </a:rPr>
            </a:br>
            <a:endParaRPr kumimoji="0" lang="ko-KR" altLang="ko-K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030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3_11zon.webp">
            <a:extLst>
              <a:ext uri="{FF2B5EF4-FFF2-40B4-BE49-F238E27FC236}">
                <a16:creationId xmlns:a16="http://schemas.microsoft.com/office/drawing/2014/main" id="{C5A2AA32-3ED5-42BC-876D-CEAAA052E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8250" y="251460"/>
            <a:ext cx="9715500" cy="66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260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ED3563-2FE7-48C7-8E5D-61C998CECBF3}"/>
              </a:ext>
            </a:extLst>
          </p:cNvPr>
          <p:cNvSpPr>
            <a:spLocks noGrp="1"/>
          </p:cNvSpPr>
          <p:nvPr>
            <p:ph type="title"/>
          </p:nvPr>
        </p:nvSpPr>
        <p:spPr/>
        <p:txBody>
          <a:bodyPr/>
          <a:lstStyle/>
          <a:p>
            <a:r>
              <a:rPr lang="en-US" altLang="ko-KR" dirty="0"/>
              <a:t>Limitations of </a:t>
            </a:r>
            <a:r>
              <a:rPr lang="en-US" altLang="ko-KR" dirty="0" err="1"/>
              <a:t>ChatGPT</a:t>
            </a:r>
            <a:br>
              <a:rPr lang="en-US" altLang="ko-KR"/>
            </a:br>
            <a:endParaRPr lang="ko-KR" altLang="en-US"/>
          </a:p>
        </p:txBody>
      </p:sp>
      <p:sp>
        <p:nvSpPr>
          <p:cNvPr id="3" name="내용 개체 틀 2">
            <a:extLst>
              <a:ext uri="{FF2B5EF4-FFF2-40B4-BE49-F238E27FC236}">
                <a16:creationId xmlns:a16="http://schemas.microsoft.com/office/drawing/2014/main" id="{79371D52-116E-467B-B422-091987890594}"/>
              </a:ext>
            </a:extLst>
          </p:cNvPr>
          <p:cNvSpPr>
            <a:spLocks noGrp="1"/>
          </p:cNvSpPr>
          <p:nvPr>
            <p:ph idx="1"/>
          </p:nvPr>
        </p:nvSpPr>
        <p:spPr/>
        <p:txBody>
          <a:bodyPr>
            <a:normAutofit fontScale="47500" lnSpcReduction="20000"/>
          </a:bodyPr>
          <a:lstStyle/>
          <a:p>
            <a:r>
              <a:rPr lang="en-US" altLang="ko-KR" dirty="0"/>
              <a:t>Lack of context awareness</a:t>
            </a:r>
          </a:p>
          <a:p>
            <a:r>
              <a:rPr lang="en-US" altLang="ko-KR" dirty="0"/>
              <a:t>One limitation of </a:t>
            </a:r>
            <a:r>
              <a:rPr lang="en-US" altLang="ko-KR" dirty="0" err="1"/>
              <a:t>ChatGPT</a:t>
            </a:r>
            <a:r>
              <a:rPr lang="en-US" altLang="ko-KR" dirty="0"/>
              <a:t> is that it is not always able to fully understand the context of a given text.</a:t>
            </a:r>
          </a:p>
          <a:p>
            <a:r>
              <a:rPr lang="en-US" altLang="ko-KR" dirty="0"/>
              <a:t>This can lead to the generation of text that is not appropriate or does not make sense in the given context.</a:t>
            </a:r>
          </a:p>
          <a:p>
            <a:r>
              <a:rPr lang="en-US" altLang="ko-KR" dirty="0"/>
              <a:t>This is particularly a limitation when the model is used in a conversational setting, where understanding the context of a conversation is crucial.</a:t>
            </a:r>
          </a:p>
          <a:p>
            <a:r>
              <a:rPr lang="en-US" altLang="ko-KR" dirty="0"/>
              <a:t>Limited ability to handle tasks that require common sense knowledge</a:t>
            </a:r>
          </a:p>
          <a:p>
            <a:r>
              <a:rPr lang="en-US" altLang="ko-KR" dirty="0" err="1"/>
              <a:t>ChatGPT</a:t>
            </a:r>
            <a:r>
              <a:rPr lang="en-US" altLang="ko-KR" dirty="0"/>
              <a:t> has been trained on a large dataset of text data, but it does not have access to common sense knowledge that humans possess.</a:t>
            </a:r>
          </a:p>
          <a:p>
            <a:r>
              <a:rPr lang="en-US" altLang="ko-KR" dirty="0"/>
              <a:t>This can limit its ability to perform certain tasks that require knowledge of the world, such as understanding idioms or sarcasm.</a:t>
            </a:r>
          </a:p>
          <a:p>
            <a:r>
              <a:rPr lang="en-US" altLang="ko-KR" dirty="0"/>
              <a:t>This limitation can be overcome by fine-tuning the model with task-specific data, but it still may not perform as well as a human in certain tasks.</a:t>
            </a:r>
          </a:p>
          <a:p>
            <a:r>
              <a:rPr lang="en-US" altLang="ko-KR" dirty="0"/>
              <a:t>Potential ethical concerns surrounding the use of AI-generated text</a:t>
            </a:r>
          </a:p>
          <a:p>
            <a:r>
              <a:rPr lang="en-US" altLang="ko-KR" dirty="0"/>
              <a:t>The use of AI-generated text raises ethical concerns such as potential manipulation of public opinion or spreading misinformation.</a:t>
            </a:r>
          </a:p>
          <a:p>
            <a:r>
              <a:rPr lang="en-US" altLang="ko-KR" dirty="0"/>
              <a:t>As the generated text can be difficult to distinguish from text written by a human, it may be used for malicious purposes such as impersonation or propaganda.</a:t>
            </a:r>
          </a:p>
          <a:p>
            <a:r>
              <a:rPr lang="en-US" altLang="ko-KR" dirty="0"/>
              <a:t>It is important to consider these ethical concerns when developing and deploying </a:t>
            </a:r>
            <a:r>
              <a:rPr lang="en-US" altLang="ko-KR" dirty="0" err="1"/>
              <a:t>ChatGPT</a:t>
            </a:r>
            <a:r>
              <a:rPr lang="en-US" altLang="ko-KR" dirty="0"/>
              <a:t> models, and to have proper measures in place to detect and prevent any potential misuse of the technology.</a:t>
            </a:r>
          </a:p>
          <a:p>
            <a:endParaRPr lang="ko-KR" altLang="en-US" dirty="0"/>
          </a:p>
        </p:txBody>
      </p:sp>
    </p:spTree>
    <p:extLst>
      <p:ext uri="{BB962C8B-B14F-4D97-AF65-F5344CB8AC3E}">
        <p14:creationId xmlns:p14="http://schemas.microsoft.com/office/powerpoint/2010/main" val="3553564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0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hat is a Function 1">
            <a:extLst>
              <a:ext uri="{FF2B5EF4-FFF2-40B4-BE49-F238E27FC236}">
                <a16:creationId xmlns:a16="http://schemas.microsoft.com/office/drawing/2014/main" id="{8E7CECAC-BF3A-4932-9582-74E9E393E2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9334" y="280870"/>
            <a:ext cx="9403465" cy="5090101"/>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016EB391-A99F-4FE3-9613-6EEE1744C5B5}"/>
              </a:ext>
            </a:extLst>
          </p:cNvPr>
          <p:cNvSpPr/>
          <p:nvPr/>
        </p:nvSpPr>
        <p:spPr>
          <a:xfrm>
            <a:off x="179671" y="4481738"/>
            <a:ext cx="3167535" cy="461665"/>
          </a:xfrm>
          <a:prstGeom prst="rect">
            <a:avLst/>
          </a:prstGeom>
        </p:spPr>
        <p:txBody>
          <a:bodyPr wrap="square">
            <a:spAutoFit/>
          </a:bodyPr>
          <a:lstStyle/>
          <a:p>
            <a:r>
              <a:rPr lang="en-US" altLang="ko-KR" sz="2400" dirty="0">
                <a:solidFill>
                  <a:srgbClr val="DADDE2"/>
                </a:solidFill>
                <a:highlight>
                  <a:srgbClr val="0000FF"/>
                </a:highlight>
                <a:ea typeface="Söhne"/>
              </a:rPr>
              <a:t>U</a:t>
            </a:r>
            <a:r>
              <a:rPr lang="ko-KR" altLang="ko-KR" sz="2400" dirty="0" err="1">
                <a:solidFill>
                  <a:srgbClr val="DADDE2"/>
                </a:solidFill>
                <a:highlight>
                  <a:srgbClr val="0000FF"/>
                </a:highlight>
                <a:ea typeface="Söhne"/>
              </a:rPr>
              <a:t>nconscious</a:t>
            </a:r>
            <a:r>
              <a:rPr lang="en-US" altLang="ko-KR" sz="2400" dirty="0">
                <a:solidFill>
                  <a:srgbClr val="DADDE2"/>
                </a:solidFill>
                <a:highlight>
                  <a:srgbClr val="0000FF"/>
                </a:highlight>
                <a:ea typeface="Söhne"/>
              </a:rPr>
              <a:t>ness</a:t>
            </a:r>
            <a:endParaRPr lang="ko-KR" altLang="en-US" sz="2400" dirty="0">
              <a:highlight>
                <a:srgbClr val="0000FF"/>
              </a:highlight>
            </a:endParaRPr>
          </a:p>
        </p:txBody>
      </p:sp>
      <p:sp>
        <p:nvSpPr>
          <p:cNvPr id="9" name="직사각형 8">
            <a:extLst>
              <a:ext uri="{FF2B5EF4-FFF2-40B4-BE49-F238E27FC236}">
                <a16:creationId xmlns:a16="http://schemas.microsoft.com/office/drawing/2014/main" id="{24BE651B-2593-4724-9981-5237495E4FB8}"/>
              </a:ext>
            </a:extLst>
          </p:cNvPr>
          <p:cNvSpPr/>
          <p:nvPr/>
        </p:nvSpPr>
        <p:spPr>
          <a:xfrm>
            <a:off x="179671" y="5031239"/>
            <a:ext cx="4958970" cy="461665"/>
          </a:xfrm>
          <a:prstGeom prst="rect">
            <a:avLst/>
          </a:prstGeom>
        </p:spPr>
        <p:txBody>
          <a:bodyPr wrap="square">
            <a:spAutoFit/>
          </a:bodyPr>
          <a:lstStyle/>
          <a:p>
            <a:r>
              <a:rPr lang="en-US" altLang="ko-KR" sz="24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Human forgetting</a:t>
            </a:r>
            <a:endParaRPr lang="ko-KR" altLang="en-US" sz="24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11" name="직사각형 10">
            <a:extLst>
              <a:ext uri="{FF2B5EF4-FFF2-40B4-BE49-F238E27FC236}">
                <a16:creationId xmlns:a16="http://schemas.microsoft.com/office/drawing/2014/main" id="{4480D699-9CC8-43BC-BEEE-6651483262A2}"/>
              </a:ext>
            </a:extLst>
          </p:cNvPr>
          <p:cNvSpPr/>
          <p:nvPr/>
        </p:nvSpPr>
        <p:spPr>
          <a:xfrm>
            <a:off x="179671" y="5614838"/>
            <a:ext cx="4958970" cy="461665"/>
          </a:xfrm>
          <a:prstGeom prst="rect">
            <a:avLst/>
          </a:prstGeom>
        </p:spPr>
        <p:txBody>
          <a:bodyPr wrap="square">
            <a:spAutoFit/>
          </a:bodyPr>
          <a:lstStyle/>
          <a:p>
            <a:r>
              <a:rPr lang="en-US" altLang="ko-KR" sz="2400" dirty="0">
                <a:solidFill>
                  <a:schemeClr val="bg1"/>
                </a:solidFill>
                <a:highlight>
                  <a:srgbClr val="0000FF"/>
                </a:highlight>
              </a:rPr>
              <a:t>Nonverbal communication</a:t>
            </a:r>
            <a:endParaRPr lang="ko-KR" altLang="en-US" sz="2400" dirty="0">
              <a:solidFill>
                <a:schemeClr val="bg1"/>
              </a:solidFill>
              <a:highlight>
                <a:srgbClr val="0000FF"/>
              </a:highlight>
            </a:endParaRPr>
          </a:p>
        </p:txBody>
      </p:sp>
    </p:spTree>
    <p:extLst>
      <p:ext uri="{BB962C8B-B14F-4D97-AF65-F5344CB8AC3E}">
        <p14:creationId xmlns:p14="http://schemas.microsoft.com/office/powerpoint/2010/main" val="4021219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31C87C-B74A-49A5-9862-E5403D394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9" y="691411"/>
            <a:ext cx="4325933" cy="547517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8E4D1C4-8942-475A-ACE8-D24DEF17036D}"/>
              </a:ext>
            </a:extLst>
          </p:cNvPr>
          <p:cNvSpPr/>
          <p:nvPr/>
        </p:nvSpPr>
        <p:spPr>
          <a:xfrm>
            <a:off x="7494876" y="6291743"/>
            <a:ext cx="1450975" cy="369332"/>
          </a:xfrm>
          <a:prstGeom prst="rect">
            <a:avLst/>
          </a:prstGeom>
        </p:spPr>
        <p:txBody>
          <a:bodyPr wrap="none">
            <a:spAutoFit/>
          </a:bodyPr>
          <a:lstStyle/>
          <a:p>
            <a:r>
              <a:rPr lang="en-US" altLang="ko-KR" dirty="0">
                <a:solidFill>
                  <a:schemeClr val="accent1"/>
                </a:solidFill>
                <a:latin typeface="Söhne"/>
              </a:rPr>
              <a:t>Yayoi Kusama</a:t>
            </a:r>
            <a:endParaRPr lang="ko-KR" altLang="en-US" dirty="0">
              <a:solidFill>
                <a:schemeClr val="accent1"/>
              </a:solidFill>
            </a:endParaRPr>
          </a:p>
        </p:txBody>
      </p:sp>
      <p:sp>
        <p:nvSpPr>
          <p:cNvPr id="7" name="직사각형 6">
            <a:extLst>
              <a:ext uri="{FF2B5EF4-FFF2-40B4-BE49-F238E27FC236}">
                <a16:creationId xmlns:a16="http://schemas.microsoft.com/office/drawing/2014/main" id="{F9CA17BC-328F-4DAF-AF1B-7FAF779B63D8}"/>
              </a:ext>
            </a:extLst>
          </p:cNvPr>
          <p:cNvSpPr/>
          <p:nvPr/>
        </p:nvSpPr>
        <p:spPr>
          <a:xfrm>
            <a:off x="2234767" y="6233023"/>
            <a:ext cx="1311578" cy="369332"/>
          </a:xfrm>
          <a:prstGeom prst="rect">
            <a:avLst/>
          </a:prstGeom>
        </p:spPr>
        <p:txBody>
          <a:bodyPr wrap="none">
            <a:spAutoFit/>
          </a:bodyPr>
          <a:lstStyle/>
          <a:p>
            <a:r>
              <a:rPr lang="en-US" altLang="ko-KR" dirty="0" err="1">
                <a:solidFill>
                  <a:schemeClr val="accent1"/>
                </a:solidFill>
                <a:latin typeface="Söhne"/>
              </a:rPr>
              <a:t>Whanki</a:t>
            </a:r>
            <a:r>
              <a:rPr lang="en-US" altLang="ko-KR" dirty="0">
                <a:solidFill>
                  <a:schemeClr val="accent1"/>
                </a:solidFill>
                <a:latin typeface="Söhne"/>
              </a:rPr>
              <a:t> Kim</a:t>
            </a:r>
            <a:endParaRPr lang="ko-KR" altLang="en-US" dirty="0">
              <a:solidFill>
                <a:schemeClr val="accent1"/>
              </a:solidFill>
            </a:endParaRPr>
          </a:p>
        </p:txBody>
      </p:sp>
      <p:pic>
        <p:nvPicPr>
          <p:cNvPr id="2054" name="Picture 6">
            <a:extLst>
              <a:ext uri="{FF2B5EF4-FFF2-40B4-BE49-F238E27FC236}">
                <a16:creationId xmlns:a16="http://schemas.microsoft.com/office/drawing/2014/main" id="{55712CBA-2C51-4BB8-A79D-C7326ECBA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65" y="691411"/>
            <a:ext cx="10310929" cy="535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610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3600" dirty="0" err="1">
                <a:solidFill>
                  <a:schemeClr val="accent5">
                    <a:lumMod val="75000"/>
                  </a:schemeClr>
                </a:solidFill>
                <a:highlight>
                  <a:srgbClr val="C0C0C0"/>
                </a:highlight>
              </a:rPr>
              <a:t>based</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on</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user</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input</a:t>
            </a:r>
            <a:r>
              <a:rPr lang="ko-KR" altLang="ko-KR" sz="3600" dirty="0">
                <a:solidFill>
                  <a:schemeClr val="accent5">
                    <a:lumMod val="75000"/>
                  </a:schemeClr>
                </a:solidFill>
                <a:highlight>
                  <a:srgbClr val="C0C0C0"/>
                </a:highlight>
              </a:rPr>
              <a:t>.</a:t>
            </a:r>
            <a:r>
              <a:rPr lang="en-US" altLang="ko-KR" sz="3600" dirty="0">
                <a:solidFill>
                  <a:schemeClr val="accent5">
                    <a:lumMod val="75000"/>
                  </a:schemeClr>
                </a:solidFill>
                <a:highlight>
                  <a:srgbClr val="C0C0C0"/>
                </a:highlight>
              </a:rPr>
              <a:t> </a:t>
            </a:r>
          </a:p>
          <a:p>
            <a:endParaRPr lang="ko-KR" altLang="en-US" dirty="0"/>
          </a:p>
        </p:txBody>
      </p:sp>
    </p:spTree>
    <p:extLst>
      <p:ext uri="{BB962C8B-B14F-4D97-AF65-F5344CB8AC3E}">
        <p14:creationId xmlns:p14="http://schemas.microsoft.com/office/powerpoint/2010/main" val="15561324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fontScale="90000"/>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2200" dirty="0"/>
              <a:t>Https://www.youtube.com/watch?v=1BAZf3PsjWA</a:t>
            </a:r>
            <a:br>
              <a:rPr lang="ko-KR" altLang="en-US" sz="2200" dirty="0"/>
            </a:br>
            <a:br>
              <a:rPr lang="ko-KR" altLang="en-US" b="1" dirty="0"/>
            </a:b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9428470" y="1100189"/>
            <a:ext cx="2307042" cy="646331"/>
          </a:xfrm>
          <a:prstGeom prst="rect">
            <a:avLst/>
          </a:prstGeom>
        </p:spPr>
        <p:txBody>
          <a:bodyPr wrap="none">
            <a:spAutoFit/>
          </a:bodyPr>
          <a:lstStyle/>
          <a:p>
            <a:r>
              <a:rPr lang="ko-KR" altLang="en-US" dirty="0">
                <a:solidFill>
                  <a:srgbClr val="080E14"/>
                </a:solidFill>
                <a:latin typeface="Nanum Gothic"/>
              </a:rPr>
              <a:t> </a:t>
            </a:r>
            <a:r>
              <a:rPr lang="en-US" altLang="ko-KR" dirty="0">
                <a:solidFill>
                  <a:srgbClr val="080E14"/>
                </a:solidFill>
                <a:latin typeface="Nanum Gothic"/>
              </a:rPr>
              <a:t>chat GPT </a:t>
            </a:r>
            <a:r>
              <a:rPr lang="ko-KR" altLang="en-US" dirty="0">
                <a:solidFill>
                  <a:srgbClr val="080E14"/>
                </a:solidFill>
                <a:latin typeface="Nanum Gothic"/>
              </a:rPr>
              <a:t>월간 활성 </a:t>
            </a:r>
            <a:endParaRPr lang="en-US" altLang="ko-KR" dirty="0">
              <a:solidFill>
                <a:srgbClr val="080E14"/>
              </a:solidFill>
              <a:latin typeface="Nanum Gothic"/>
            </a:endParaRPr>
          </a:p>
          <a:p>
            <a:r>
              <a:rPr lang="ko-KR" altLang="en-US" dirty="0">
                <a:solidFill>
                  <a:srgbClr val="080E14"/>
                </a:solidFill>
                <a:latin typeface="Nanum Gothic"/>
              </a:rPr>
              <a:t>사용자 수</a:t>
            </a:r>
            <a:r>
              <a:rPr lang="en-US" altLang="ko-KR" dirty="0">
                <a:solidFill>
                  <a:srgbClr val="080E14"/>
                </a:solidFill>
                <a:latin typeface="Nanum Gothic"/>
              </a:rPr>
              <a:t> 1</a:t>
            </a:r>
            <a:r>
              <a:rPr lang="ko-KR" altLang="en-US" dirty="0" err="1">
                <a:solidFill>
                  <a:srgbClr val="080E14"/>
                </a:solidFill>
                <a:latin typeface="Nanum Gothic"/>
              </a:rPr>
              <a:t>억명</a:t>
            </a:r>
            <a:r>
              <a:rPr lang="ko-KR" altLang="en-US" dirty="0">
                <a:solidFill>
                  <a:srgbClr val="080E14"/>
                </a:solidFill>
                <a:latin typeface="Nanum Gothic"/>
              </a:rPr>
              <a:t> 돌파</a:t>
            </a:r>
            <a:endParaRPr lang="ko-KR" altLang="en-US"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228906" y="1737754"/>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581991" y="1746520"/>
            <a:ext cx="136343"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936660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E6C03B-93BD-4C81-9629-DE6D3FDEC005}"/>
              </a:ext>
            </a:extLst>
          </p:cNvPr>
          <p:cNvSpPr>
            <a:spLocks noGrp="1"/>
          </p:cNvSpPr>
          <p:nvPr>
            <p:ph type="title"/>
          </p:nvPr>
        </p:nvSpPr>
        <p:spPr/>
        <p:txBody>
          <a:bodyPr/>
          <a:lstStyle/>
          <a:p>
            <a:r>
              <a:rPr lang="en-US" altLang="ko-KR" dirty="0"/>
              <a:t>CPU  vs GPU</a:t>
            </a:r>
            <a:endParaRPr lang="ko-KR" altLang="en-US" dirty="0"/>
          </a:p>
        </p:txBody>
      </p:sp>
      <p:pic>
        <p:nvPicPr>
          <p:cNvPr id="1026" name="Picture 2" descr="목 &#10;정 &#10;의 &#10;역 &#10;할 &#10;작 &#10;동 &#10;방 &#10;식 &#10;코 &#10;이 &#10;적 &#10;용 &#10;문 &#10;야 &#10;CPU &#10;CPU는 Central Processing unit의 약자로. 컴 &#10;퓨터의 중앙 지리 장치입니다. CP니는 컴퓨터 &#10;의 작동을 제어하며 모든 프로세스를 관리합 &#10;니다 巳] &#10;CPU는 컴퓨터 내의 모든 프로세스를 관리하 &#10;고 자허하는 역할을 합니다- 이에는 입력한 &#10;기의 등록부터 장 관리. 파일 시스템 듬 다양 &#10;한 작업이 포함됩니다- 21 &#10;CPU는 식별 저리 방식으로 동작하며. 한 번 &#10;에 하나의 작업을 서리합니ch 각 코어는 독 &#10;립적으로 작업을 수행하며, 이는 대우 빠른 &#10;속도로 전환팀니다. !회 &#10;대부분의 프로세서는 4개에서 8개의 코어를 &#10;가지고 있지만, 고성능 CPU는 최대 64거의 &#10;코어를 가진 수 있습니다. [11 &#10;CPL-IE 컴퓨터의 일반석인 작동에 사용되몌 &#10;직렬 치리가 필요한 대부분의 작업에 사용된 &#10;니다. 예를 들에 웹 브라우저를 실행하거나 &#10;문서를 작성하는 테 사용됩니다| 口 &#10;GP니는 Graphical Processing unit의 약자로, 그래 &#10;픽 카드라고도 불립니다. GPU는 회면에 표시되는 &#10;그래픽을 저리8卜는 역할을 합니다, 田 &#10;GP니는 그래픽을 처리하고. 특히 30 그래픽에 적 &#10;합하며. 효율석인 병렬 저리를 가능하게 합니다, &#10;대량의 데이터를 빠르게 처리할 수 았에 더 &#10;신 러닝이나 그립토 마이닝에도 사용됩니다. [11 &#10;GPI-I는 병렬 저리 방식을 사용하며 한 번에 수전 &#10;개의 작업을 동시에 저리합니다- 이리한 특상 때문 &#10;에 GPI.JE 대량의 작은 부분으로 이루어진 큰 작업 &#10;을 치리하는 테 더 적합합니다. 口 &#10;CPU는 수백에서 수전 개의 코어를 가지고 있으며, &#10;이를 통해 대량의 병별 저리를 수행합니다, 21 &#10;GPI.J는 그래픽이 중요한 게임. 고급 그래픽 소프트 &#10;-입어. 30 모텔링 등에 사용됩니다. 또한 대량의 병 &#10;맇 지리가 필요한 작업. 대신 러닝. 크립토 마이닝 &#10;등에도 적용됩니다. 田 ">
            <a:extLst>
              <a:ext uri="{FF2B5EF4-FFF2-40B4-BE49-F238E27FC236}">
                <a16:creationId xmlns:a16="http://schemas.microsoft.com/office/drawing/2014/main" id="{BCDCBB26-09E8-4878-81F0-E577AA8BC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1266573"/>
            <a:ext cx="6903134" cy="559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597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a:extLst>
              <a:ext uri="{FF2B5EF4-FFF2-40B4-BE49-F238E27FC236}">
                <a16:creationId xmlns:a16="http://schemas.microsoft.com/office/drawing/2014/main" id="{CE8C638C-F1D8-4581-92F7-F37B103F725B}"/>
              </a:ext>
            </a:extLst>
          </p:cNvPr>
          <p:cNvPicPr>
            <a:picLocks noGrp="1" noChangeAspect="1"/>
          </p:cNvPicPr>
          <p:nvPr>
            <p:ph idx="1"/>
          </p:nvPr>
        </p:nvPicPr>
        <p:blipFill>
          <a:blip r:embed="rId2"/>
          <a:stretch>
            <a:fillRect/>
          </a:stretch>
        </p:blipFill>
        <p:spPr>
          <a:xfrm>
            <a:off x="3053593" y="364594"/>
            <a:ext cx="5913301" cy="6357653"/>
          </a:xfrm>
          <a:prstGeom prst="rect">
            <a:avLst/>
          </a:prstGeom>
        </p:spPr>
      </p:pic>
    </p:spTree>
    <p:extLst>
      <p:ext uri="{BB962C8B-B14F-4D97-AF65-F5344CB8AC3E}">
        <p14:creationId xmlns:p14="http://schemas.microsoft.com/office/powerpoint/2010/main" val="8210287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0657F1E-1291-400F-8D28-9AF588FDD2A7}"/>
              </a:ext>
            </a:extLst>
          </p:cNvPr>
          <p:cNvPicPr>
            <a:picLocks noChangeAspect="1"/>
          </p:cNvPicPr>
          <p:nvPr/>
        </p:nvPicPr>
        <p:blipFill>
          <a:blip r:embed="rId2"/>
          <a:stretch>
            <a:fillRect/>
          </a:stretch>
        </p:blipFill>
        <p:spPr>
          <a:xfrm>
            <a:off x="1881187" y="1057275"/>
            <a:ext cx="8429625" cy="4743450"/>
          </a:xfrm>
          <a:prstGeom prst="rect">
            <a:avLst/>
          </a:prstGeom>
        </p:spPr>
      </p:pic>
    </p:spTree>
    <p:extLst>
      <p:ext uri="{BB962C8B-B14F-4D97-AF65-F5344CB8AC3E}">
        <p14:creationId xmlns:p14="http://schemas.microsoft.com/office/powerpoint/2010/main" val="836127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E1D82-316E-405A-BBBA-30CCA1E1677C}"/>
              </a:ext>
            </a:extLst>
          </p:cNvPr>
          <p:cNvSpPr>
            <a:spLocks noGrp="1"/>
          </p:cNvSpPr>
          <p:nvPr>
            <p:ph type="title"/>
          </p:nvPr>
        </p:nvSpPr>
        <p:spPr/>
        <p:txBody>
          <a:bodyPr/>
          <a:lstStyle/>
          <a:p>
            <a:r>
              <a:rPr lang="en-US" altLang="ko-KR" dirty="0"/>
              <a:t>AI history by chat GPT</a:t>
            </a:r>
            <a:endParaRPr lang="ko-KR" altLang="en-US" dirty="0"/>
          </a:p>
        </p:txBody>
      </p:sp>
      <p:sp>
        <p:nvSpPr>
          <p:cNvPr id="3" name="내용 개체 틀 2">
            <a:extLst>
              <a:ext uri="{FF2B5EF4-FFF2-40B4-BE49-F238E27FC236}">
                <a16:creationId xmlns:a16="http://schemas.microsoft.com/office/drawing/2014/main" id="{9BD1C2FC-5042-411C-8C5B-F417AC5208E1}"/>
              </a:ext>
            </a:extLst>
          </p:cNvPr>
          <p:cNvSpPr>
            <a:spLocks noGrp="1"/>
          </p:cNvSpPr>
          <p:nvPr>
            <p:ph idx="1"/>
          </p:nvPr>
        </p:nvSpPr>
        <p:spPr/>
        <p:txBody>
          <a:bodyPr>
            <a:normAutofit fontScale="25000" lnSpcReduction="20000"/>
          </a:bodyPr>
          <a:lstStyle/>
          <a:p>
            <a:endParaRPr lang="ko-KR" altLang="ko-KR" dirty="0"/>
          </a:p>
          <a:p>
            <a:pPr lvl="1" fontAlgn="ctr"/>
            <a:r>
              <a:rPr lang="ko-KR" altLang="ko-KR" sz="8600" dirty="0" err="1"/>
              <a:t>Dartmouth</a:t>
            </a:r>
            <a:r>
              <a:rPr lang="ko-KR" altLang="ko-KR" sz="8600" dirty="0"/>
              <a:t> </a:t>
            </a:r>
            <a:r>
              <a:rPr lang="ko-KR" altLang="ko-KR" sz="8600" dirty="0" err="1"/>
              <a:t>Conference</a:t>
            </a:r>
            <a:r>
              <a:rPr lang="ko-KR" altLang="ko-KR" sz="8600" dirty="0"/>
              <a:t> (1956</a:t>
            </a:r>
            <a:r>
              <a:rPr lang="en-US" altLang="ko-KR" sz="8600" dirty="0"/>
              <a:t>)</a:t>
            </a:r>
            <a:r>
              <a:rPr lang="ko-KR" altLang="ko-KR" dirty="0"/>
              <a:t>: The </a:t>
            </a:r>
            <a:r>
              <a:rPr lang="ko-KR" altLang="ko-KR" sz="7200" dirty="0" err="1"/>
              <a:t>term</a:t>
            </a:r>
            <a:r>
              <a:rPr lang="ko-KR" altLang="ko-KR" sz="7200" dirty="0"/>
              <a:t> "</a:t>
            </a:r>
            <a:r>
              <a:rPr lang="ko-KR" altLang="ko-KR" sz="7200" dirty="0" err="1"/>
              <a:t>artificial</a:t>
            </a:r>
            <a:r>
              <a:rPr lang="ko-KR" altLang="ko-KR" sz="7200" dirty="0"/>
              <a:t> </a:t>
            </a:r>
            <a:r>
              <a:rPr lang="ko-KR" altLang="ko-KR" sz="7200" dirty="0" err="1"/>
              <a:t>intelligence</a:t>
            </a:r>
            <a:r>
              <a:rPr lang="ko-KR" altLang="ko-KR" sz="7200" dirty="0"/>
              <a:t>" </a:t>
            </a:r>
            <a:r>
              <a:rPr lang="ko-KR" altLang="ko-KR" sz="7200" dirty="0" err="1"/>
              <a:t>was</a:t>
            </a:r>
            <a:r>
              <a:rPr lang="ko-KR" altLang="ko-KR" sz="7200" dirty="0"/>
              <a:t> </a:t>
            </a:r>
            <a:r>
              <a:rPr lang="ko-KR" altLang="ko-KR" sz="7200" dirty="0" err="1"/>
              <a:t>coined</a:t>
            </a:r>
            <a:r>
              <a:rPr lang="ko-KR" altLang="ko-KR" dirty="0"/>
              <a:t>, and </a:t>
            </a:r>
            <a:r>
              <a:rPr lang="ko-KR" altLang="ko-KR" dirty="0" err="1"/>
              <a:t>the</a:t>
            </a:r>
            <a:r>
              <a:rPr lang="ko-KR" altLang="ko-KR" dirty="0"/>
              <a:t> </a:t>
            </a:r>
            <a:r>
              <a:rPr lang="ko-KR" altLang="ko-KR" dirty="0" err="1"/>
              <a:t>field</a:t>
            </a:r>
            <a:r>
              <a:rPr lang="ko-KR" altLang="ko-KR" dirty="0"/>
              <a:t> of AI </a:t>
            </a:r>
            <a:r>
              <a:rPr lang="ko-KR" altLang="ko-KR" dirty="0" err="1"/>
              <a:t>was</a:t>
            </a:r>
            <a:r>
              <a:rPr lang="ko-KR" altLang="ko-KR" dirty="0"/>
              <a:t> </a:t>
            </a:r>
            <a:r>
              <a:rPr lang="ko-KR" altLang="ko-KR" dirty="0" err="1"/>
              <a:t>officially</a:t>
            </a:r>
            <a:r>
              <a:rPr lang="ko-KR" altLang="ko-KR" dirty="0"/>
              <a:t> </a:t>
            </a:r>
            <a:r>
              <a:rPr lang="ko-KR" altLang="ko-KR" dirty="0" err="1"/>
              <a:t>established</a:t>
            </a:r>
            <a:r>
              <a:rPr lang="ko-KR" altLang="ko-KR" dirty="0"/>
              <a:t> </a:t>
            </a:r>
            <a:r>
              <a:rPr lang="ko-KR" altLang="ko-KR" dirty="0" err="1"/>
              <a:t>during</a:t>
            </a:r>
            <a:r>
              <a:rPr lang="ko-KR" altLang="ko-KR" dirty="0"/>
              <a:t> </a:t>
            </a:r>
            <a:r>
              <a:rPr lang="ko-KR" altLang="ko-KR" dirty="0" err="1"/>
              <a:t>this</a:t>
            </a:r>
            <a:r>
              <a:rPr lang="ko-KR" altLang="ko-KR" dirty="0"/>
              <a:t> </a:t>
            </a:r>
            <a:r>
              <a:rPr lang="ko-KR" altLang="ko-KR" dirty="0" err="1"/>
              <a:t>conference</a:t>
            </a:r>
            <a:r>
              <a:rPr lang="ko-KR" altLang="ko-KR" dirty="0"/>
              <a:t>.</a:t>
            </a:r>
          </a:p>
          <a:p>
            <a:r>
              <a:rPr lang="en-US" altLang="ko-KR" dirty="0"/>
              <a:t> </a:t>
            </a:r>
          </a:p>
          <a:p>
            <a:pPr lvl="1" fontAlgn="ctr"/>
            <a:r>
              <a:rPr lang="ko-KR" altLang="ko-KR" dirty="0"/>
              <a:t>General </a:t>
            </a:r>
            <a:r>
              <a:rPr lang="ko-KR" altLang="ko-KR" dirty="0" err="1"/>
              <a:t>Problem</a:t>
            </a:r>
            <a:r>
              <a:rPr lang="ko-KR" altLang="ko-KR" dirty="0"/>
              <a:t> </a:t>
            </a:r>
            <a:r>
              <a:rPr lang="ko-KR" altLang="ko-KR" dirty="0" err="1"/>
              <a:t>Solver</a:t>
            </a:r>
            <a:r>
              <a:rPr lang="ko-KR" altLang="ko-KR" dirty="0"/>
              <a:t> (GPS) (1957): </a:t>
            </a:r>
            <a:r>
              <a:rPr lang="ko-KR" altLang="ko-KR" dirty="0" err="1"/>
              <a:t>Also</a:t>
            </a:r>
            <a:r>
              <a:rPr lang="ko-KR" altLang="ko-KR" dirty="0"/>
              <a:t> </a:t>
            </a:r>
            <a:r>
              <a:rPr lang="ko-KR" altLang="ko-KR" dirty="0" err="1"/>
              <a:t>created</a:t>
            </a:r>
            <a:r>
              <a:rPr lang="ko-KR" altLang="ko-KR" dirty="0"/>
              <a:t> </a:t>
            </a:r>
            <a:r>
              <a:rPr lang="ko-KR" altLang="ko-KR" dirty="0" err="1"/>
              <a:t>by</a:t>
            </a:r>
            <a:r>
              <a:rPr lang="ko-KR" altLang="ko-KR" dirty="0"/>
              <a:t> Newell and </a:t>
            </a:r>
            <a:r>
              <a:rPr lang="ko-KR" altLang="ko-KR" dirty="0" err="1"/>
              <a:t>Simon</a:t>
            </a:r>
            <a:r>
              <a:rPr lang="ko-KR" altLang="ko-KR" dirty="0"/>
              <a:t>, GPS </a:t>
            </a:r>
            <a:r>
              <a:rPr lang="ko-KR" altLang="ko-KR" dirty="0" err="1"/>
              <a:t>was</a:t>
            </a:r>
            <a:r>
              <a:rPr lang="ko-KR" altLang="ko-KR" dirty="0"/>
              <a:t> </a:t>
            </a:r>
            <a:r>
              <a:rPr lang="ko-KR" altLang="ko-KR" dirty="0" err="1"/>
              <a:t>a</a:t>
            </a:r>
            <a:r>
              <a:rPr lang="ko-KR" altLang="ko-KR" dirty="0"/>
              <a:t> </a:t>
            </a:r>
            <a:r>
              <a:rPr lang="ko-KR" altLang="ko-KR" dirty="0" err="1"/>
              <a:t>more</a:t>
            </a:r>
            <a:r>
              <a:rPr lang="ko-KR" altLang="ko-KR" dirty="0"/>
              <a:t> </a:t>
            </a:r>
            <a:r>
              <a:rPr lang="ko-KR" altLang="ko-KR" dirty="0" err="1"/>
              <a:t>advanced</a:t>
            </a:r>
            <a:r>
              <a:rPr lang="ko-KR" altLang="ko-KR" dirty="0"/>
              <a:t> </a:t>
            </a:r>
            <a:r>
              <a:rPr lang="ko-KR" altLang="ko-KR" dirty="0" err="1"/>
              <a:t>problem-solving</a:t>
            </a:r>
            <a:r>
              <a:rPr lang="ko-KR" altLang="ko-KR" dirty="0"/>
              <a:t> </a:t>
            </a:r>
            <a:r>
              <a:rPr lang="ko-KR" altLang="ko-KR" dirty="0" err="1"/>
              <a:t>program</a:t>
            </a:r>
            <a:r>
              <a:rPr lang="ko-KR" altLang="ko-KR" dirty="0"/>
              <a:t> </a:t>
            </a:r>
            <a:r>
              <a:rPr lang="ko-KR" altLang="ko-KR" dirty="0" err="1"/>
              <a:t>that</a:t>
            </a:r>
            <a:r>
              <a:rPr lang="ko-KR" altLang="ko-KR" dirty="0"/>
              <a:t> </a:t>
            </a:r>
            <a:r>
              <a:rPr lang="ko-KR" altLang="ko-KR" dirty="0" err="1"/>
              <a:t>could</a:t>
            </a:r>
            <a:r>
              <a:rPr lang="ko-KR" altLang="ko-KR" dirty="0"/>
              <a:t> </a:t>
            </a:r>
            <a:r>
              <a:rPr lang="ko-KR" altLang="ko-KR" dirty="0" err="1"/>
              <a:t>solve</a:t>
            </a:r>
            <a:r>
              <a:rPr lang="ko-KR" altLang="ko-KR" dirty="0"/>
              <a:t> </a:t>
            </a:r>
            <a:r>
              <a:rPr lang="ko-KR" altLang="ko-KR" dirty="0" err="1"/>
              <a:t>a</a:t>
            </a:r>
            <a:r>
              <a:rPr lang="ko-KR" altLang="ko-KR" dirty="0"/>
              <a:t> </a:t>
            </a:r>
            <a:r>
              <a:rPr lang="ko-KR" altLang="ko-KR" dirty="0" err="1"/>
              <a:t>wider</a:t>
            </a:r>
            <a:r>
              <a:rPr lang="ko-KR" altLang="ko-KR" dirty="0"/>
              <a:t> </a:t>
            </a:r>
            <a:r>
              <a:rPr lang="ko-KR" altLang="ko-KR" dirty="0" err="1"/>
              <a:t>range</a:t>
            </a:r>
            <a:r>
              <a:rPr lang="ko-KR" altLang="ko-KR" dirty="0"/>
              <a:t> of </a:t>
            </a:r>
            <a:r>
              <a:rPr lang="ko-KR" altLang="ko-KR" dirty="0" err="1"/>
              <a:t>problems</a:t>
            </a:r>
            <a:r>
              <a:rPr lang="ko-KR" altLang="ko-KR" dirty="0"/>
              <a:t>.</a:t>
            </a:r>
          </a:p>
          <a:p>
            <a:pPr lvl="1" fontAlgn="ctr"/>
            <a:r>
              <a:rPr lang="en-US" altLang="ko-KR" dirty="0"/>
              <a:t> </a:t>
            </a:r>
          </a:p>
          <a:p>
            <a:pPr lvl="1" fontAlgn="ctr"/>
            <a:r>
              <a:rPr lang="ko-KR" altLang="ko-KR" dirty="0"/>
              <a:t>ELIZA (1966): </a:t>
            </a:r>
            <a:r>
              <a:rPr lang="ko-KR" altLang="ko-KR" dirty="0" err="1"/>
              <a:t>Developed</a:t>
            </a:r>
            <a:r>
              <a:rPr lang="ko-KR" altLang="ko-KR" dirty="0"/>
              <a:t> </a:t>
            </a:r>
            <a:r>
              <a:rPr lang="ko-KR" altLang="ko-KR" dirty="0" err="1"/>
              <a:t>by</a:t>
            </a:r>
            <a:r>
              <a:rPr lang="ko-KR" altLang="ko-KR" dirty="0"/>
              <a:t> </a:t>
            </a:r>
            <a:r>
              <a:rPr lang="ko-KR" altLang="ko-KR" dirty="0" err="1"/>
              <a:t>Joseph</a:t>
            </a:r>
            <a:r>
              <a:rPr lang="ko-KR" altLang="ko-KR" dirty="0"/>
              <a:t> </a:t>
            </a:r>
            <a:r>
              <a:rPr lang="ko-KR" altLang="ko-KR" dirty="0" err="1"/>
              <a:t>Weizenbaum</a:t>
            </a:r>
            <a:r>
              <a:rPr lang="ko-KR" altLang="ko-KR" dirty="0"/>
              <a:t>, ELIZA </a:t>
            </a:r>
            <a:r>
              <a:rPr lang="ko-KR" altLang="ko-KR" dirty="0" err="1"/>
              <a:t>was</a:t>
            </a:r>
            <a:r>
              <a:rPr lang="ko-KR" altLang="ko-KR" dirty="0"/>
              <a:t> </a:t>
            </a:r>
            <a:r>
              <a:rPr lang="ko-KR" altLang="ko-KR" dirty="0" err="1"/>
              <a:t>a</a:t>
            </a:r>
            <a:r>
              <a:rPr lang="ko-KR" altLang="ko-KR" dirty="0"/>
              <a:t> </a:t>
            </a:r>
            <a:r>
              <a:rPr lang="ko-KR" altLang="ko-KR" dirty="0" err="1"/>
              <a:t>computer</a:t>
            </a:r>
            <a:r>
              <a:rPr lang="ko-KR" altLang="ko-KR" dirty="0"/>
              <a:t> </a:t>
            </a:r>
            <a:r>
              <a:rPr lang="ko-KR" altLang="ko-KR" dirty="0" err="1"/>
              <a:t>program</a:t>
            </a:r>
            <a:r>
              <a:rPr lang="ko-KR" altLang="ko-KR" dirty="0"/>
              <a:t> </a:t>
            </a:r>
            <a:r>
              <a:rPr lang="ko-KR" altLang="ko-KR" dirty="0" err="1"/>
              <a:t>designed</a:t>
            </a:r>
            <a:r>
              <a:rPr lang="ko-KR" altLang="ko-KR" dirty="0"/>
              <a:t> </a:t>
            </a:r>
            <a:r>
              <a:rPr lang="ko-KR" altLang="ko-KR" dirty="0" err="1"/>
              <a:t>to</a:t>
            </a:r>
            <a:r>
              <a:rPr lang="ko-KR" altLang="ko-KR" dirty="0"/>
              <a:t> </a:t>
            </a:r>
            <a:r>
              <a:rPr lang="ko-KR" altLang="ko-KR" dirty="0" err="1"/>
              <a:t>simulate</a:t>
            </a:r>
            <a:r>
              <a:rPr lang="ko-KR" altLang="ko-KR" dirty="0"/>
              <a:t> </a:t>
            </a:r>
            <a:r>
              <a:rPr lang="ko-KR" altLang="ko-KR" dirty="0" err="1"/>
              <a:t>human</a:t>
            </a:r>
            <a:r>
              <a:rPr lang="ko-KR" altLang="ko-KR" dirty="0"/>
              <a:t> </a:t>
            </a:r>
            <a:r>
              <a:rPr lang="ko-KR" altLang="ko-KR" dirty="0" err="1"/>
              <a:t>conversation</a:t>
            </a:r>
            <a:r>
              <a:rPr lang="ko-KR" altLang="ko-KR" dirty="0"/>
              <a:t>, </a:t>
            </a:r>
            <a:r>
              <a:rPr lang="ko-KR" altLang="ko-KR" dirty="0" err="1"/>
              <a:t>laying</a:t>
            </a:r>
            <a:r>
              <a:rPr lang="ko-KR" altLang="ko-KR" dirty="0"/>
              <a:t> </a:t>
            </a:r>
            <a:r>
              <a:rPr lang="ko-KR" altLang="ko-KR" dirty="0" err="1"/>
              <a:t>the</a:t>
            </a:r>
            <a:r>
              <a:rPr lang="ko-KR" altLang="ko-KR" dirty="0"/>
              <a:t> </a:t>
            </a:r>
            <a:r>
              <a:rPr lang="ko-KR" altLang="ko-KR" dirty="0" err="1"/>
              <a:t>foundation</a:t>
            </a:r>
            <a:r>
              <a:rPr lang="ko-KR" altLang="ko-KR" dirty="0"/>
              <a:t> </a:t>
            </a:r>
            <a:r>
              <a:rPr lang="ko-KR" altLang="ko-KR" dirty="0" err="1"/>
              <a:t>for</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a:t>
            </a:r>
          </a:p>
          <a:p>
            <a:pPr lvl="1" fontAlgn="ctr"/>
            <a:r>
              <a:rPr lang="ko-KR" altLang="ko-KR" dirty="0"/>
              <a:t> </a:t>
            </a:r>
          </a:p>
          <a:p>
            <a:pPr lvl="1" fontAlgn="ctr"/>
            <a:r>
              <a:rPr lang="ko-KR" altLang="ko-KR" dirty="0" err="1"/>
              <a:t>Shakey</a:t>
            </a:r>
            <a:r>
              <a:rPr lang="ko-KR" altLang="ko-KR" dirty="0"/>
              <a:t> </a:t>
            </a:r>
            <a:r>
              <a:rPr lang="ko-KR" altLang="ko-KR" dirty="0" err="1"/>
              <a:t>the</a:t>
            </a:r>
            <a:r>
              <a:rPr lang="ko-KR" altLang="ko-KR" dirty="0"/>
              <a:t> </a:t>
            </a:r>
            <a:r>
              <a:rPr lang="ko-KR" altLang="ko-KR" dirty="0" err="1"/>
              <a:t>Robot</a:t>
            </a:r>
            <a:r>
              <a:rPr lang="ko-KR" altLang="ko-KR" dirty="0"/>
              <a:t> (1966): </a:t>
            </a:r>
            <a:r>
              <a:rPr lang="ko-KR" altLang="ko-KR" dirty="0" err="1"/>
              <a:t>Shakey</a:t>
            </a:r>
            <a:r>
              <a:rPr lang="ko-KR" altLang="ko-KR" dirty="0"/>
              <a:t>, </a:t>
            </a:r>
            <a:r>
              <a:rPr lang="ko-KR" altLang="ko-KR" dirty="0" err="1"/>
              <a:t>developed</a:t>
            </a:r>
            <a:r>
              <a:rPr lang="ko-KR" altLang="ko-KR" dirty="0"/>
              <a:t> </a:t>
            </a:r>
            <a:r>
              <a:rPr lang="ko-KR" altLang="ko-KR" dirty="0" err="1"/>
              <a:t>at</a:t>
            </a:r>
            <a:r>
              <a:rPr lang="ko-KR" altLang="ko-KR" dirty="0"/>
              <a:t> </a:t>
            </a:r>
            <a:r>
              <a:rPr lang="ko-KR" altLang="ko-KR" dirty="0" err="1"/>
              <a:t>Stanford</a:t>
            </a:r>
            <a:r>
              <a:rPr lang="ko-KR" altLang="ko-KR" dirty="0"/>
              <a:t> </a:t>
            </a:r>
            <a:r>
              <a:rPr lang="ko-KR" altLang="ko-KR" dirty="0" err="1"/>
              <a:t>Research</a:t>
            </a:r>
            <a:r>
              <a:rPr lang="ko-KR" altLang="ko-KR" dirty="0"/>
              <a:t> </a:t>
            </a:r>
            <a:r>
              <a:rPr lang="ko-KR" altLang="ko-KR" dirty="0" err="1"/>
              <a:t>Institute</a:t>
            </a:r>
            <a:r>
              <a:rPr lang="ko-KR" altLang="ko-KR" dirty="0"/>
              <a:t>, </a:t>
            </a:r>
            <a:r>
              <a:rPr lang="ko-KR" altLang="ko-KR" dirty="0" err="1"/>
              <a:t>was</a:t>
            </a:r>
            <a:r>
              <a:rPr lang="ko-KR" altLang="ko-KR" dirty="0"/>
              <a:t> </a:t>
            </a:r>
            <a:r>
              <a:rPr lang="ko-KR" altLang="ko-KR" dirty="0" err="1"/>
              <a:t>one</a:t>
            </a:r>
            <a:r>
              <a:rPr lang="ko-KR" altLang="ko-KR" dirty="0"/>
              <a:t> of </a:t>
            </a:r>
            <a:r>
              <a:rPr lang="ko-KR" altLang="ko-KR" dirty="0" err="1"/>
              <a:t>the</a:t>
            </a:r>
            <a:r>
              <a:rPr lang="ko-KR" altLang="ko-KR" dirty="0"/>
              <a:t> </a:t>
            </a:r>
            <a:r>
              <a:rPr lang="ko-KR" altLang="ko-KR" dirty="0" err="1"/>
              <a:t>first</a:t>
            </a:r>
            <a:r>
              <a:rPr lang="ko-KR" altLang="ko-KR" dirty="0"/>
              <a:t> </a:t>
            </a:r>
            <a:r>
              <a:rPr lang="ko-KR" altLang="ko-KR" dirty="0" err="1"/>
              <a:t>mobile</a:t>
            </a:r>
            <a:r>
              <a:rPr lang="ko-KR" altLang="ko-KR" dirty="0"/>
              <a:t> </a:t>
            </a:r>
            <a:r>
              <a:rPr lang="ko-KR" altLang="ko-KR" dirty="0" err="1"/>
              <a:t>robots</a:t>
            </a:r>
            <a:r>
              <a:rPr lang="ko-KR" altLang="ko-KR" dirty="0"/>
              <a:t> </a:t>
            </a:r>
            <a:r>
              <a:rPr lang="ko-KR" altLang="ko-KR" dirty="0" err="1"/>
              <a:t>capable</a:t>
            </a:r>
            <a:r>
              <a:rPr lang="ko-KR" altLang="ko-KR" dirty="0"/>
              <a:t> of </a:t>
            </a:r>
            <a:r>
              <a:rPr lang="ko-KR" altLang="ko-KR" dirty="0" err="1"/>
              <a:t>perceiving</a:t>
            </a:r>
            <a:r>
              <a:rPr lang="ko-KR" altLang="ko-KR" dirty="0"/>
              <a:t> </a:t>
            </a:r>
            <a:r>
              <a:rPr lang="ko-KR" altLang="ko-KR" dirty="0" err="1"/>
              <a:t>its</a:t>
            </a:r>
            <a:r>
              <a:rPr lang="ko-KR" altLang="ko-KR" dirty="0"/>
              <a:t> </a:t>
            </a:r>
            <a:r>
              <a:rPr lang="ko-KR" altLang="ko-KR" dirty="0" err="1"/>
              <a:t>environment</a:t>
            </a:r>
            <a:r>
              <a:rPr lang="ko-KR" altLang="ko-KR" dirty="0"/>
              <a:t> and </a:t>
            </a:r>
            <a:r>
              <a:rPr lang="ko-KR" altLang="ko-KR" dirty="0" err="1"/>
              <a:t>performing</a:t>
            </a:r>
            <a:r>
              <a:rPr lang="ko-KR" altLang="ko-KR" dirty="0"/>
              <a:t> </a:t>
            </a:r>
            <a:r>
              <a:rPr lang="ko-KR" altLang="ko-KR" dirty="0" err="1"/>
              <a:t>tasks</a:t>
            </a:r>
            <a:r>
              <a:rPr lang="ko-KR" altLang="ko-KR" dirty="0"/>
              <a:t> </a:t>
            </a:r>
            <a:r>
              <a:rPr lang="ko-KR" altLang="ko-KR" dirty="0" err="1"/>
              <a:t>autonomously</a:t>
            </a:r>
            <a:r>
              <a:rPr lang="ko-KR" altLang="ko-KR" dirty="0"/>
              <a:t>.</a:t>
            </a:r>
          </a:p>
          <a:p>
            <a:pPr lvl="1" fontAlgn="ctr"/>
            <a:r>
              <a:rPr lang="en-US" altLang="ko-KR" dirty="0"/>
              <a:t> </a:t>
            </a:r>
          </a:p>
          <a:p>
            <a:pPr lvl="1" fontAlgn="ctr"/>
            <a:r>
              <a:rPr lang="ko-KR" altLang="ko-KR" dirty="0" err="1"/>
              <a:t>Expert</a:t>
            </a:r>
            <a:r>
              <a:rPr lang="ko-KR" altLang="ko-KR" dirty="0"/>
              <a:t> Systems (1970s): The </a:t>
            </a:r>
            <a:r>
              <a:rPr lang="ko-KR" altLang="ko-KR" dirty="0" err="1"/>
              <a:t>development</a:t>
            </a:r>
            <a:r>
              <a:rPr lang="ko-KR" altLang="ko-KR" dirty="0"/>
              <a:t> of </a:t>
            </a:r>
            <a:r>
              <a:rPr lang="ko-KR" altLang="ko-KR" dirty="0" err="1"/>
              <a:t>expert</a:t>
            </a:r>
            <a:r>
              <a:rPr lang="ko-KR" altLang="ko-KR" dirty="0"/>
              <a:t> </a:t>
            </a:r>
            <a:r>
              <a:rPr lang="ko-KR" altLang="ko-KR" dirty="0" err="1"/>
              <a:t>systems</a:t>
            </a:r>
            <a:r>
              <a:rPr lang="ko-KR" altLang="ko-KR" dirty="0"/>
              <a:t>, </a:t>
            </a:r>
            <a:r>
              <a:rPr lang="ko-KR" altLang="ko-KR" dirty="0" err="1"/>
              <a:t>such</a:t>
            </a:r>
            <a:r>
              <a:rPr lang="ko-KR" altLang="ko-KR" dirty="0"/>
              <a:t> </a:t>
            </a:r>
            <a:r>
              <a:rPr lang="ko-KR" altLang="ko-KR" dirty="0" err="1"/>
              <a:t>as</a:t>
            </a:r>
            <a:r>
              <a:rPr lang="ko-KR" altLang="ko-KR" dirty="0"/>
              <a:t> MYCIN </a:t>
            </a:r>
            <a:r>
              <a:rPr lang="ko-KR" altLang="ko-KR" dirty="0" err="1"/>
              <a:t>for</a:t>
            </a:r>
            <a:r>
              <a:rPr lang="ko-KR" altLang="ko-KR" dirty="0"/>
              <a:t> </a:t>
            </a:r>
            <a:r>
              <a:rPr lang="ko-KR" altLang="ko-KR" dirty="0" err="1"/>
              <a:t>medical</a:t>
            </a:r>
            <a:r>
              <a:rPr lang="ko-KR" altLang="ko-KR" dirty="0"/>
              <a:t> </a:t>
            </a:r>
            <a:r>
              <a:rPr lang="ko-KR" altLang="ko-KR" dirty="0" err="1"/>
              <a:t>diagnosis</a:t>
            </a:r>
            <a:r>
              <a:rPr lang="ko-KR" altLang="ko-KR" dirty="0"/>
              <a:t>, </a:t>
            </a:r>
            <a:r>
              <a:rPr lang="ko-KR" altLang="ko-KR" dirty="0" err="1"/>
              <a:t>marked</a:t>
            </a:r>
            <a:r>
              <a:rPr lang="ko-KR" altLang="ko-KR" dirty="0"/>
              <a:t> </a:t>
            </a:r>
            <a:r>
              <a:rPr lang="ko-KR" altLang="ko-KR" dirty="0" err="1"/>
              <a:t>a</a:t>
            </a:r>
            <a:r>
              <a:rPr lang="ko-KR" altLang="ko-KR" dirty="0"/>
              <a:t> </a:t>
            </a:r>
            <a:r>
              <a:rPr lang="ko-KR" altLang="ko-KR" dirty="0" err="1"/>
              <a:t>significant</a:t>
            </a:r>
            <a:r>
              <a:rPr lang="ko-KR" altLang="ko-KR" dirty="0"/>
              <a:t> </a:t>
            </a:r>
            <a:r>
              <a:rPr lang="ko-KR" altLang="ko-KR" dirty="0" err="1"/>
              <a:t>advancement</a:t>
            </a:r>
            <a:r>
              <a:rPr lang="ko-KR" altLang="ko-KR" dirty="0"/>
              <a:t> </a:t>
            </a:r>
            <a:r>
              <a:rPr lang="ko-KR" altLang="ko-KR" dirty="0" err="1"/>
              <a:t>in</a:t>
            </a:r>
            <a:r>
              <a:rPr lang="ko-KR" altLang="ko-KR" dirty="0"/>
              <a:t> AI, </a:t>
            </a:r>
            <a:r>
              <a:rPr lang="ko-KR" altLang="ko-KR" dirty="0" err="1"/>
              <a:t>focusing</a:t>
            </a:r>
            <a:r>
              <a:rPr lang="ko-KR" altLang="ko-KR" dirty="0"/>
              <a:t> </a:t>
            </a:r>
            <a:r>
              <a:rPr lang="ko-KR" altLang="ko-KR" dirty="0" err="1"/>
              <a:t>on</a:t>
            </a:r>
            <a:r>
              <a:rPr lang="ko-KR" altLang="ko-KR" dirty="0"/>
              <a:t> </a:t>
            </a:r>
            <a:r>
              <a:rPr lang="ko-KR" altLang="ko-KR" dirty="0" err="1"/>
              <a:t>capturing</a:t>
            </a:r>
            <a:r>
              <a:rPr lang="ko-KR" altLang="ko-KR" dirty="0"/>
              <a:t> and </a:t>
            </a:r>
            <a:r>
              <a:rPr lang="ko-KR" altLang="ko-KR" dirty="0" err="1"/>
              <a:t>using</a:t>
            </a:r>
            <a:r>
              <a:rPr lang="ko-KR" altLang="ko-KR" dirty="0"/>
              <a:t> </a:t>
            </a:r>
            <a:r>
              <a:rPr lang="ko-KR" altLang="ko-KR" dirty="0" err="1"/>
              <a:t>human</a:t>
            </a:r>
            <a:r>
              <a:rPr lang="ko-KR" altLang="ko-KR" dirty="0"/>
              <a:t> </a:t>
            </a:r>
            <a:r>
              <a:rPr lang="ko-KR" altLang="ko-KR" dirty="0" err="1"/>
              <a:t>expertise</a:t>
            </a:r>
            <a:r>
              <a:rPr lang="ko-KR" altLang="ko-KR" dirty="0"/>
              <a:t> </a:t>
            </a:r>
            <a:r>
              <a:rPr lang="ko-KR" altLang="ko-KR" dirty="0" err="1"/>
              <a:t>in</a:t>
            </a:r>
            <a:r>
              <a:rPr lang="ko-KR" altLang="ko-KR" dirty="0"/>
              <a:t> </a:t>
            </a:r>
            <a:r>
              <a:rPr lang="ko-KR" altLang="ko-KR" dirty="0" err="1"/>
              <a:t>specific</a:t>
            </a:r>
            <a:r>
              <a:rPr lang="ko-KR" altLang="ko-KR" dirty="0"/>
              <a:t> </a:t>
            </a:r>
            <a:r>
              <a:rPr lang="ko-KR" altLang="ko-KR" dirty="0" err="1"/>
              <a:t>domains</a:t>
            </a:r>
            <a:r>
              <a:rPr lang="ko-KR" altLang="ko-KR" dirty="0"/>
              <a:t>.</a:t>
            </a:r>
          </a:p>
          <a:p>
            <a:pPr lvl="1" fontAlgn="ctr"/>
            <a:r>
              <a:rPr lang="ko-KR" altLang="ko-KR" dirty="0"/>
              <a:t> </a:t>
            </a:r>
          </a:p>
          <a:p>
            <a:pPr lvl="1" fontAlgn="ctr"/>
            <a:r>
              <a:rPr lang="ko-KR" altLang="ko-KR" dirty="0" err="1"/>
              <a:t>Backpropagation</a:t>
            </a:r>
            <a:r>
              <a:rPr lang="ko-KR" altLang="ko-KR" dirty="0"/>
              <a:t> </a:t>
            </a:r>
            <a:r>
              <a:rPr lang="ko-KR" altLang="ko-KR" dirty="0" err="1"/>
              <a:t>Algorithm</a:t>
            </a:r>
            <a:r>
              <a:rPr lang="ko-KR" altLang="ko-KR" dirty="0"/>
              <a:t> (1986): The </a:t>
            </a:r>
            <a:r>
              <a:rPr lang="ko-KR" altLang="ko-KR" dirty="0" err="1"/>
              <a:t>backpropagation</a:t>
            </a:r>
            <a:r>
              <a:rPr lang="ko-KR" altLang="ko-KR" dirty="0"/>
              <a:t> </a:t>
            </a:r>
            <a:r>
              <a:rPr lang="ko-KR" altLang="ko-KR" dirty="0" err="1"/>
              <a:t>algorithm</a:t>
            </a:r>
            <a:r>
              <a:rPr lang="ko-KR" altLang="ko-KR" dirty="0"/>
              <a:t>, </a:t>
            </a:r>
            <a:r>
              <a:rPr lang="ko-KR" altLang="ko-KR" dirty="0" err="1"/>
              <a:t>developed</a:t>
            </a:r>
            <a:r>
              <a:rPr lang="ko-KR" altLang="ko-KR" dirty="0"/>
              <a:t> </a:t>
            </a:r>
            <a:r>
              <a:rPr lang="ko-KR" altLang="ko-KR" dirty="0" err="1"/>
              <a:t>by</a:t>
            </a:r>
            <a:r>
              <a:rPr lang="ko-KR" altLang="ko-KR" dirty="0"/>
              <a:t> </a:t>
            </a:r>
            <a:r>
              <a:rPr lang="ko-KR" altLang="ko-KR" dirty="0" err="1"/>
              <a:t>Geoffrey</a:t>
            </a:r>
            <a:r>
              <a:rPr lang="ko-KR" altLang="ko-KR" dirty="0"/>
              <a:t> </a:t>
            </a:r>
            <a:r>
              <a:rPr lang="ko-KR" altLang="ko-KR" dirty="0" err="1"/>
              <a:t>Hinton</a:t>
            </a:r>
            <a:r>
              <a:rPr lang="ko-KR" altLang="ko-KR" dirty="0"/>
              <a:t>, </a:t>
            </a:r>
            <a:r>
              <a:rPr lang="ko-KR" altLang="ko-KR" dirty="0" err="1"/>
              <a:t>revolutionized</a:t>
            </a:r>
            <a:r>
              <a:rPr lang="ko-KR" altLang="ko-KR" dirty="0"/>
              <a:t> </a:t>
            </a:r>
            <a:r>
              <a:rPr lang="ko-KR" altLang="ko-KR" dirty="0" err="1"/>
              <a:t>neural</a:t>
            </a:r>
            <a:r>
              <a:rPr lang="ko-KR" altLang="ko-KR" dirty="0"/>
              <a:t> </a:t>
            </a:r>
            <a:r>
              <a:rPr lang="ko-KR" altLang="ko-KR" dirty="0" err="1"/>
              <a:t>network</a:t>
            </a:r>
            <a:r>
              <a:rPr lang="ko-KR" altLang="ko-KR" dirty="0"/>
              <a:t> </a:t>
            </a:r>
            <a:r>
              <a:rPr lang="ko-KR" altLang="ko-KR" dirty="0" err="1"/>
              <a:t>training</a:t>
            </a:r>
            <a:r>
              <a:rPr lang="ko-KR" altLang="ko-KR" dirty="0"/>
              <a:t> and </a:t>
            </a:r>
            <a:r>
              <a:rPr lang="ko-KR" altLang="ko-KR" dirty="0" err="1"/>
              <a:t>contributed</a:t>
            </a:r>
            <a:r>
              <a:rPr lang="ko-KR" altLang="ko-KR" dirty="0"/>
              <a:t> </a:t>
            </a:r>
            <a:r>
              <a:rPr lang="ko-KR" altLang="ko-KR" dirty="0" err="1"/>
              <a:t>to</a:t>
            </a:r>
            <a:r>
              <a:rPr lang="ko-KR" altLang="ko-KR" dirty="0"/>
              <a:t> </a:t>
            </a:r>
            <a:r>
              <a:rPr lang="ko-KR" altLang="ko-KR" dirty="0" err="1"/>
              <a:t>the</a:t>
            </a:r>
            <a:r>
              <a:rPr lang="ko-KR" altLang="ko-KR" dirty="0"/>
              <a:t> </a:t>
            </a:r>
            <a:r>
              <a:rPr lang="ko-KR" altLang="ko-KR" dirty="0" err="1"/>
              <a:t>resurgence</a:t>
            </a:r>
            <a:r>
              <a:rPr lang="ko-KR" altLang="ko-KR" dirty="0"/>
              <a:t> of AI </a:t>
            </a:r>
            <a:r>
              <a:rPr lang="ko-KR" altLang="ko-KR" dirty="0" err="1"/>
              <a:t>research</a:t>
            </a:r>
            <a:r>
              <a:rPr lang="ko-KR" altLang="ko-KR" dirty="0"/>
              <a:t>.</a:t>
            </a:r>
          </a:p>
          <a:p>
            <a:pPr lvl="1" fontAlgn="ctr"/>
            <a:r>
              <a:rPr lang="en-US" altLang="ko-KR" dirty="0"/>
              <a:t> </a:t>
            </a:r>
          </a:p>
          <a:p>
            <a:pPr lvl="1" fontAlgn="ctr"/>
            <a:r>
              <a:rPr lang="ko-KR" altLang="ko-KR" dirty="0" err="1"/>
              <a:t>Deep</a:t>
            </a:r>
            <a:r>
              <a:rPr lang="ko-KR" altLang="ko-KR" dirty="0"/>
              <a:t> </a:t>
            </a:r>
            <a:r>
              <a:rPr lang="ko-KR" altLang="ko-KR" dirty="0" err="1"/>
              <a:t>Blue</a:t>
            </a:r>
            <a:r>
              <a:rPr lang="ko-KR" altLang="ko-KR" dirty="0"/>
              <a:t> </a:t>
            </a:r>
            <a:r>
              <a:rPr lang="ko-KR" altLang="ko-KR" dirty="0" err="1"/>
              <a:t>vs</a:t>
            </a:r>
            <a:r>
              <a:rPr lang="ko-KR" altLang="ko-KR" dirty="0"/>
              <a:t>. </a:t>
            </a:r>
            <a:r>
              <a:rPr lang="ko-KR" altLang="ko-KR" dirty="0" err="1"/>
              <a:t>Garry</a:t>
            </a:r>
            <a:r>
              <a:rPr lang="ko-KR" altLang="ko-KR" dirty="0"/>
              <a:t> </a:t>
            </a:r>
            <a:r>
              <a:rPr lang="ko-KR" altLang="ko-KR" dirty="0" err="1"/>
              <a:t>Kasparov</a:t>
            </a:r>
            <a:r>
              <a:rPr lang="ko-KR" altLang="ko-KR" dirty="0"/>
              <a:t> (1997): </a:t>
            </a:r>
            <a:r>
              <a:rPr lang="ko-KR" altLang="ko-KR" dirty="0" err="1"/>
              <a:t>IBM's</a:t>
            </a:r>
            <a:r>
              <a:rPr lang="ko-KR" altLang="ko-KR" dirty="0"/>
              <a:t> </a:t>
            </a:r>
            <a:r>
              <a:rPr lang="ko-KR" altLang="ko-KR" dirty="0" err="1"/>
              <a:t>Deep</a:t>
            </a:r>
            <a:r>
              <a:rPr lang="ko-KR" altLang="ko-KR" dirty="0"/>
              <a:t> </a:t>
            </a:r>
            <a:r>
              <a:rPr lang="ko-KR" altLang="ko-KR" dirty="0" err="1"/>
              <a:t>Blue</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chess</a:t>
            </a:r>
            <a:r>
              <a:rPr lang="ko-KR" altLang="ko-KR" dirty="0"/>
              <a:t> </a:t>
            </a:r>
            <a:r>
              <a:rPr lang="ko-KR" altLang="ko-KR" dirty="0" err="1"/>
              <a:t>champion</a:t>
            </a:r>
            <a:r>
              <a:rPr lang="ko-KR" altLang="ko-KR" dirty="0"/>
              <a:t> </a:t>
            </a:r>
            <a:r>
              <a:rPr lang="ko-KR" altLang="ko-KR" dirty="0" err="1"/>
              <a:t>Garry</a:t>
            </a:r>
            <a:r>
              <a:rPr lang="ko-KR" altLang="ko-KR" dirty="0"/>
              <a:t> </a:t>
            </a:r>
            <a:r>
              <a:rPr lang="ko-KR" altLang="ko-KR" dirty="0" err="1"/>
              <a:t>Kasparov</a:t>
            </a:r>
            <a:r>
              <a:rPr lang="ko-KR" altLang="ko-KR" dirty="0"/>
              <a:t>, </a:t>
            </a:r>
            <a:r>
              <a:rPr lang="ko-KR" altLang="ko-KR" dirty="0" err="1"/>
              <a:t>showcasing</a:t>
            </a:r>
            <a:r>
              <a:rPr lang="ko-KR" altLang="ko-KR" dirty="0"/>
              <a:t> </a:t>
            </a:r>
            <a:r>
              <a:rPr lang="ko-KR" altLang="ko-KR" dirty="0" err="1"/>
              <a:t>the</a:t>
            </a:r>
            <a:r>
              <a:rPr lang="ko-KR" altLang="ko-KR" dirty="0"/>
              <a:t> </a:t>
            </a:r>
            <a:r>
              <a:rPr lang="ko-KR" altLang="ko-KR" dirty="0" err="1"/>
              <a:t>potential</a:t>
            </a:r>
            <a:r>
              <a:rPr lang="ko-KR" altLang="ko-KR" dirty="0"/>
              <a:t> of AI </a:t>
            </a:r>
            <a:r>
              <a:rPr lang="ko-KR" altLang="ko-KR" dirty="0" err="1"/>
              <a:t>in</a:t>
            </a:r>
            <a:r>
              <a:rPr lang="ko-KR" altLang="ko-KR" dirty="0"/>
              <a:t> </a:t>
            </a:r>
            <a:r>
              <a:rPr lang="ko-KR" altLang="ko-KR" dirty="0" err="1"/>
              <a:t>complex</a:t>
            </a:r>
            <a:r>
              <a:rPr lang="ko-KR" altLang="ko-KR" dirty="0"/>
              <a:t> </a:t>
            </a:r>
            <a:r>
              <a:rPr lang="ko-KR" altLang="ko-KR" dirty="0" err="1"/>
              <a:t>strategic</a:t>
            </a:r>
            <a:r>
              <a:rPr lang="ko-KR" altLang="ko-KR" dirty="0"/>
              <a:t> </a:t>
            </a:r>
            <a:r>
              <a:rPr lang="ko-KR" altLang="ko-KR" dirty="0" err="1"/>
              <a:t>games</a:t>
            </a:r>
            <a:r>
              <a:rPr lang="ko-KR" altLang="ko-KR" dirty="0"/>
              <a:t>.</a:t>
            </a:r>
          </a:p>
          <a:p>
            <a:pPr lvl="1" fontAlgn="ctr"/>
            <a:r>
              <a:rPr lang="en-US" altLang="ko-KR" dirty="0"/>
              <a:t> </a:t>
            </a:r>
          </a:p>
          <a:p>
            <a:pPr lvl="1" fontAlgn="ctr"/>
            <a:r>
              <a:rPr lang="ko-KR" altLang="ko-KR" dirty="0"/>
              <a:t>IBM </a:t>
            </a:r>
            <a:r>
              <a:rPr lang="ko-KR" altLang="ko-KR" dirty="0" err="1"/>
              <a:t>Watson</a:t>
            </a:r>
            <a:r>
              <a:rPr lang="ko-KR" altLang="ko-KR" dirty="0"/>
              <a:t> (2011): </a:t>
            </a:r>
            <a:r>
              <a:rPr lang="ko-KR" altLang="ko-KR" dirty="0" err="1"/>
              <a:t>Watson</a:t>
            </a:r>
            <a:r>
              <a:rPr lang="ko-KR" altLang="ko-KR" dirty="0"/>
              <a:t>, </a:t>
            </a:r>
            <a:r>
              <a:rPr lang="ko-KR" altLang="ko-KR" dirty="0" err="1"/>
              <a:t>an</a:t>
            </a:r>
            <a:r>
              <a:rPr lang="ko-KR" altLang="ko-KR" dirty="0"/>
              <a:t> AI </a:t>
            </a:r>
            <a:r>
              <a:rPr lang="ko-KR" altLang="ko-KR" dirty="0" err="1"/>
              <a:t>system</a:t>
            </a:r>
            <a:r>
              <a:rPr lang="ko-KR" altLang="ko-KR" dirty="0"/>
              <a:t> </a:t>
            </a:r>
            <a:r>
              <a:rPr lang="ko-KR" altLang="ko-KR" dirty="0" err="1"/>
              <a:t>developed</a:t>
            </a:r>
            <a:r>
              <a:rPr lang="ko-KR" altLang="ko-KR" dirty="0"/>
              <a:t> </a:t>
            </a:r>
            <a:r>
              <a:rPr lang="ko-KR" altLang="ko-KR" dirty="0" err="1"/>
              <a:t>by</a:t>
            </a:r>
            <a:r>
              <a:rPr lang="ko-KR" altLang="ko-KR" dirty="0"/>
              <a:t> IBM, </a:t>
            </a:r>
            <a:r>
              <a:rPr lang="ko-KR" altLang="ko-KR" dirty="0" err="1"/>
              <a:t>won</a:t>
            </a:r>
            <a:r>
              <a:rPr lang="ko-KR" altLang="ko-KR" dirty="0"/>
              <a:t> </a:t>
            </a:r>
            <a:r>
              <a:rPr lang="ko-KR" altLang="ko-KR" dirty="0" err="1"/>
              <a:t>the</a:t>
            </a:r>
            <a:r>
              <a:rPr lang="ko-KR" altLang="ko-KR" dirty="0"/>
              <a:t> </a:t>
            </a:r>
            <a:r>
              <a:rPr lang="ko-KR" altLang="ko-KR" dirty="0" err="1"/>
              <a:t>game</a:t>
            </a:r>
            <a:r>
              <a:rPr lang="ko-KR" altLang="ko-KR" dirty="0"/>
              <a:t> </a:t>
            </a:r>
            <a:r>
              <a:rPr lang="ko-KR" altLang="ko-KR" dirty="0" err="1"/>
              <a:t>show</a:t>
            </a:r>
            <a:r>
              <a:rPr lang="ko-KR" altLang="ko-KR" dirty="0"/>
              <a:t> </a:t>
            </a:r>
            <a:r>
              <a:rPr lang="ko-KR" altLang="ko-KR" dirty="0" err="1"/>
              <a:t>Jeopardy</a:t>
            </a:r>
            <a:r>
              <a:rPr lang="ko-KR" altLang="ko-KR" dirty="0"/>
              <a:t>! </a:t>
            </a:r>
            <a:r>
              <a:rPr lang="ko-KR" altLang="ko-KR" dirty="0" err="1"/>
              <a:t>by</a:t>
            </a:r>
            <a:r>
              <a:rPr lang="ko-KR" altLang="ko-KR" dirty="0"/>
              <a:t> </a:t>
            </a:r>
            <a:r>
              <a:rPr lang="ko-KR" altLang="ko-KR" dirty="0" err="1"/>
              <a:t>demonstrating</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knowledge</a:t>
            </a:r>
            <a:r>
              <a:rPr lang="ko-KR" altLang="ko-KR" dirty="0"/>
              <a:t> </a:t>
            </a:r>
            <a:r>
              <a:rPr lang="ko-KR" altLang="ko-KR" dirty="0" err="1"/>
              <a:t>representation</a:t>
            </a:r>
            <a:r>
              <a:rPr lang="ko-KR" altLang="ko-KR" dirty="0"/>
              <a:t> </a:t>
            </a:r>
            <a:r>
              <a:rPr lang="ko-KR" altLang="ko-KR" dirty="0" err="1"/>
              <a:t>capabilities</a:t>
            </a:r>
            <a:r>
              <a:rPr lang="ko-KR" altLang="ko-KR" dirty="0"/>
              <a:t>.</a:t>
            </a:r>
          </a:p>
          <a:p>
            <a:pPr lvl="1" fontAlgn="ctr"/>
            <a:r>
              <a:rPr lang="en-US" altLang="ko-KR" dirty="0"/>
              <a:t> </a:t>
            </a:r>
          </a:p>
          <a:p>
            <a:pPr lvl="1" fontAlgn="ctr"/>
            <a:r>
              <a:rPr lang="ko-KR" altLang="ko-KR" sz="8600" dirty="0" err="1"/>
              <a:t>AlphaGo</a:t>
            </a:r>
            <a:r>
              <a:rPr lang="ko-KR" altLang="ko-KR" sz="8600" dirty="0"/>
              <a:t> </a:t>
            </a:r>
            <a:r>
              <a:rPr lang="ko-KR" altLang="ko-KR" sz="8600" dirty="0" err="1"/>
              <a:t>vs</a:t>
            </a:r>
            <a:r>
              <a:rPr lang="ko-KR" altLang="ko-KR" sz="8600" dirty="0"/>
              <a:t>. Lee </a:t>
            </a:r>
            <a:r>
              <a:rPr lang="ko-KR" altLang="ko-KR" sz="8600" dirty="0" err="1"/>
              <a:t>Sedol</a:t>
            </a:r>
            <a:r>
              <a:rPr lang="ko-KR" altLang="ko-KR" sz="8600" dirty="0"/>
              <a:t> (2016) </a:t>
            </a:r>
            <a:r>
              <a:rPr lang="en-US" altLang="ko-KR" dirty="0"/>
              <a:t>D</a:t>
            </a:r>
            <a:r>
              <a:rPr lang="ko-KR" altLang="ko-KR" dirty="0" err="1"/>
              <a:t>eepMind's</a:t>
            </a:r>
            <a:r>
              <a:rPr lang="ko-KR" altLang="ko-KR" dirty="0"/>
              <a:t> </a:t>
            </a:r>
            <a:r>
              <a:rPr lang="ko-KR" altLang="ko-KR" dirty="0" err="1"/>
              <a:t>AlphaGo</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Go</a:t>
            </a:r>
            <a:r>
              <a:rPr lang="ko-KR" altLang="ko-KR" dirty="0"/>
              <a:t> </a:t>
            </a:r>
            <a:r>
              <a:rPr lang="ko-KR" altLang="ko-KR" dirty="0" err="1"/>
              <a:t>champion</a:t>
            </a:r>
            <a:r>
              <a:rPr lang="ko-KR" altLang="ko-KR" dirty="0"/>
              <a:t> Lee </a:t>
            </a:r>
            <a:r>
              <a:rPr lang="ko-KR" altLang="ko-KR" dirty="0" err="1"/>
              <a:t>Sedol</a:t>
            </a:r>
            <a:r>
              <a:rPr lang="ko-KR" altLang="ko-KR" dirty="0"/>
              <a:t>, </a:t>
            </a:r>
            <a:r>
              <a:rPr lang="ko-KR" altLang="ko-KR" dirty="0" err="1"/>
              <a:t>demonstrating</a:t>
            </a:r>
            <a:r>
              <a:rPr lang="ko-KR" altLang="ko-KR" dirty="0"/>
              <a:t> </a:t>
            </a:r>
            <a:r>
              <a:rPr lang="ko-KR" altLang="ko-KR" dirty="0" err="1"/>
              <a:t>AI's</a:t>
            </a:r>
            <a:r>
              <a:rPr lang="ko-KR" altLang="ko-KR" dirty="0"/>
              <a:t> </a:t>
            </a:r>
            <a:r>
              <a:rPr lang="ko-KR" altLang="ko-KR" dirty="0" err="1"/>
              <a:t>ability</a:t>
            </a:r>
            <a:r>
              <a:rPr lang="ko-KR" altLang="ko-KR" dirty="0"/>
              <a:t> </a:t>
            </a:r>
            <a:r>
              <a:rPr lang="ko-KR" altLang="ko-KR" dirty="0" err="1"/>
              <a:t>to</a:t>
            </a:r>
            <a:r>
              <a:rPr lang="ko-KR" altLang="ko-KR" dirty="0"/>
              <a:t> </a:t>
            </a:r>
            <a:r>
              <a:rPr lang="ko-KR" altLang="ko-KR" dirty="0" err="1"/>
              <a:t>master</a:t>
            </a:r>
            <a:r>
              <a:rPr lang="ko-KR" altLang="ko-KR" dirty="0"/>
              <a:t> </a:t>
            </a:r>
            <a:r>
              <a:rPr lang="ko-KR" altLang="ko-KR" dirty="0" err="1"/>
              <a:t>complex</a:t>
            </a:r>
            <a:r>
              <a:rPr lang="ko-KR" altLang="ko-KR" dirty="0"/>
              <a:t> </a:t>
            </a:r>
            <a:r>
              <a:rPr lang="ko-KR" altLang="ko-KR" dirty="0" err="1"/>
              <a:t>board</a:t>
            </a:r>
            <a:r>
              <a:rPr lang="ko-KR" altLang="ko-KR" dirty="0"/>
              <a:t> </a:t>
            </a:r>
            <a:r>
              <a:rPr lang="ko-KR" altLang="ko-KR" dirty="0" err="1"/>
              <a:t>games</a:t>
            </a:r>
            <a:r>
              <a:rPr lang="ko-KR" altLang="ko-KR" dirty="0"/>
              <a:t> </a:t>
            </a:r>
            <a:r>
              <a:rPr lang="ko-KR" altLang="ko-KR" dirty="0" err="1"/>
              <a:t>through</a:t>
            </a:r>
            <a:r>
              <a:rPr lang="ko-KR" altLang="ko-KR" dirty="0"/>
              <a:t> </a:t>
            </a:r>
            <a:r>
              <a:rPr lang="ko-KR" altLang="ko-KR" dirty="0" err="1"/>
              <a:t>reinforcement</a:t>
            </a:r>
            <a:r>
              <a:rPr lang="ko-KR" altLang="ko-KR" dirty="0"/>
              <a:t> </a:t>
            </a:r>
            <a:r>
              <a:rPr lang="ko-KR" altLang="ko-KR" dirty="0" err="1"/>
              <a:t>learning</a:t>
            </a:r>
            <a:r>
              <a:rPr lang="ko-KR" altLang="ko-KR" dirty="0"/>
              <a:t>.</a:t>
            </a:r>
          </a:p>
          <a:p>
            <a:pPr lvl="1" fontAlgn="ctr"/>
            <a:r>
              <a:rPr lang="en-US" altLang="ko-KR" dirty="0"/>
              <a:t> </a:t>
            </a:r>
          </a:p>
          <a:p>
            <a:pPr lvl="1" fontAlgn="ctr"/>
            <a:r>
              <a:rPr lang="ko-KR" altLang="ko-KR" sz="8600" dirty="0" err="1"/>
              <a:t>OpenAI's</a:t>
            </a:r>
            <a:r>
              <a:rPr lang="ko-KR" altLang="ko-KR" sz="8600" dirty="0"/>
              <a:t> GPT-3 (2020</a:t>
            </a:r>
            <a:r>
              <a:rPr lang="en-US" altLang="ko-KR" sz="8600" dirty="0"/>
              <a:t>) </a:t>
            </a:r>
            <a:r>
              <a:rPr lang="ko-KR" altLang="ko-KR" dirty="0"/>
              <a:t> GPT-3, </a:t>
            </a:r>
            <a:r>
              <a:rPr lang="ko-KR" altLang="ko-KR" dirty="0" err="1"/>
              <a:t>developed</a:t>
            </a:r>
            <a:r>
              <a:rPr lang="ko-KR" altLang="ko-KR" dirty="0"/>
              <a:t> </a:t>
            </a:r>
            <a:r>
              <a:rPr lang="ko-KR" altLang="ko-KR" dirty="0" err="1"/>
              <a:t>by</a:t>
            </a:r>
            <a:r>
              <a:rPr lang="ko-KR" altLang="ko-KR" dirty="0"/>
              <a:t> </a:t>
            </a:r>
            <a:r>
              <a:rPr lang="ko-KR" altLang="ko-KR" dirty="0" err="1"/>
              <a:t>OpenAI</a:t>
            </a:r>
            <a:r>
              <a:rPr lang="ko-KR" altLang="ko-KR" dirty="0"/>
              <a:t>, </a:t>
            </a:r>
            <a:r>
              <a:rPr lang="ko-KR" altLang="ko-KR" dirty="0" err="1"/>
              <a:t>is</a:t>
            </a:r>
            <a:r>
              <a:rPr lang="ko-KR" altLang="ko-KR" dirty="0"/>
              <a:t> </a:t>
            </a:r>
            <a:r>
              <a:rPr lang="ko-KR" altLang="ko-KR" dirty="0" err="1"/>
              <a:t>a</a:t>
            </a:r>
            <a:r>
              <a:rPr lang="ko-KR" altLang="ko-KR" dirty="0"/>
              <a:t> </a:t>
            </a:r>
            <a:r>
              <a:rPr lang="ko-KR" altLang="ko-KR" dirty="0" err="1"/>
              <a:t>state</a:t>
            </a:r>
            <a:r>
              <a:rPr lang="ko-KR" altLang="ko-KR" dirty="0"/>
              <a:t>-of-</a:t>
            </a:r>
            <a:r>
              <a:rPr lang="ko-KR" altLang="ko-KR" dirty="0" err="1"/>
              <a:t>the</a:t>
            </a:r>
            <a:r>
              <a:rPr lang="ko-KR" altLang="ko-KR" dirty="0"/>
              <a:t>-</a:t>
            </a:r>
            <a:r>
              <a:rPr lang="ko-KR" altLang="ko-KR" dirty="0" err="1"/>
              <a:t>art</a:t>
            </a:r>
            <a:r>
              <a:rPr lang="ko-KR" altLang="ko-KR" dirty="0"/>
              <a:t> </a:t>
            </a:r>
            <a:r>
              <a:rPr lang="ko-KR" altLang="ko-KR" dirty="0" err="1"/>
              <a:t>language</a:t>
            </a:r>
            <a:r>
              <a:rPr lang="ko-KR" altLang="ko-KR" dirty="0"/>
              <a:t> </a:t>
            </a:r>
            <a:r>
              <a:rPr lang="ko-KR" altLang="ko-KR" dirty="0" err="1"/>
              <a:t>model</a:t>
            </a:r>
            <a:r>
              <a:rPr lang="ko-KR" altLang="ko-KR" dirty="0"/>
              <a:t> </a:t>
            </a:r>
            <a:r>
              <a:rPr lang="ko-KR" altLang="ko-KR" dirty="0" err="1"/>
              <a:t>that</a:t>
            </a:r>
            <a:r>
              <a:rPr lang="ko-KR" altLang="ko-KR" dirty="0"/>
              <a:t> </a:t>
            </a:r>
            <a:r>
              <a:rPr lang="ko-KR" altLang="ko-KR" dirty="0" err="1"/>
              <a:t>showcases</a:t>
            </a:r>
            <a:r>
              <a:rPr lang="ko-KR" altLang="ko-KR" dirty="0"/>
              <a:t> </a:t>
            </a:r>
            <a:r>
              <a:rPr lang="ko-KR" altLang="ko-KR" dirty="0" err="1"/>
              <a:t>the</a:t>
            </a:r>
            <a:r>
              <a:rPr lang="ko-KR" altLang="ko-KR" dirty="0"/>
              <a:t> </a:t>
            </a:r>
            <a:r>
              <a:rPr lang="ko-KR" altLang="ko-KR" dirty="0" err="1"/>
              <a:t>advancements</a:t>
            </a:r>
            <a:r>
              <a:rPr lang="ko-KR" altLang="ko-KR" dirty="0"/>
              <a:t> </a:t>
            </a:r>
            <a:r>
              <a:rPr lang="ko-KR" altLang="ko-KR" dirty="0" err="1"/>
              <a:t>in</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generation</a:t>
            </a:r>
            <a:r>
              <a:rPr lang="ko-KR" altLang="ko-KR" dirty="0"/>
              <a:t>.</a:t>
            </a:r>
          </a:p>
          <a:p>
            <a:r>
              <a:rPr lang="en-US" altLang="ko-KR" dirty="0"/>
              <a:t> </a:t>
            </a:r>
          </a:p>
          <a:p>
            <a:r>
              <a:rPr lang="ko-KR" altLang="ko-KR" i="1" dirty="0"/>
              <a:t>출처: &lt;</a:t>
            </a:r>
            <a:r>
              <a:rPr lang="ko-KR" altLang="ko-KR" i="1" dirty="0">
                <a:hlinkClick r:id="rId2"/>
              </a:rPr>
              <a:t>https://chat.openai.com/</a:t>
            </a:r>
            <a:r>
              <a:rPr lang="ko-KR" altLang="ko-KR" i="1" dirty="0"/>
              <a:t>&gt; </a:t>
            </a:r>
            <a:endParaRPr lang="ko-KR" altLang="ko-KR" sz="4000" dirty="0"/>
          </a:p>
          <a:p>
            <a:endParaRPr lang="ko-KR" altLang="en-US" dirty="0"/>
          </a:p>
        </p:txBody>
      </p:sp>
    </p:spTree>
    <p:extLst>
      <p:ext uri="{BB962C8B-B14F-4D97-AF65-F5344CB8AC3E}">
        <p14:creationId xmlns:p14="http://schemas.microsoft.com/office/powerpoint/2010/main" val="274863517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1241</TotalTime>
  <Words>3495</Words>
  <Application>Microsoft Office PowerPoint</Application>
  <PresentationFormat>와이드스크린</PresentationFormat>
  <Paragraphs>397</Paragraphs>
  <Slides>88</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88</vt:i4>
      </vt:variant>
    </vt:vector>
  </HeadingPairs>
  <TitlesOfParts>
    <vt:vector size="99" baseType="lpstr">
      <vt:lpstr>Google Sans</vt:lpstr>
      <vt:lpstr>Lato</vt:lpstr>
      <vt:lpstr>Malgun Gothic Semilight</vt:lpstr>
      <vt:lpstr>Nanum Gothic</vt:lpstr>
      <vt:lpstr>Proxima Nova Subset</vt:lpstr>
      <vt:lpstr>Söhne</vt:lpstr>
      <vt:lpstr>맑은 고딕</vt:lpstr>
      <vt:lpstr>arial</vt:lpstr>
      <vt:lpstr>arial</vt:lpstr>
      <vt:lpstr>Calibri</vt:lpstr>
      <vt:lpstr>Office 테마</vt:lpstr>
      <vt:lpstr>chat GPT</vt:lpstr>
      <vt:lpstr>PowerPoint 프레젠테이션</vt:lpstr>
      <vt:lpstr>PowerPoint 프레젠테이션</vt:lpstr>
      <vt:lpstr>Alan Turing </vt:lpstr>
      <vt:lpstr>Alan Mathison Turing </vt:lpstr>
      <vt:lpstr>PowerPoint 프레젠테이션</vt:lpstr>
      <vt:lpstr>Computing machinery and intelligence</vt:lpstr>
      <vt:lpstr>PowerPoint 프레젠테이션</vt:lpstr>
      <vt:lpstr>AI history by chat GPT</vt:lpstr>
      <vt:lpstr>Dartmouth Conference 1956</vt:lpstr>
      <vt:lpstr>AlphaGo vs. Lee Sedol (2016)</vt:lpstr>
      <vt:lpstr>PowerPoint 프레젠테이션</vt:lpstr>
      <vt:lpstr>NVIDIA의 과학시간 - GPU와 CPU의 차이 Https://www.youtube.com/watch?v=1BAZf3PsjWA</vt:lpstr>
      <vt:lpstr>Google shares lose $100 billion  after company’s AI chatbot makes an error during demo 2023.02 </vt:lpstr>
      <vt:lpstr>PowerPoint 프레젠테이션</vt:lpstr>
      <vt:lpstr>chat GPT</vt:lpstr>
      <vt:lpstr>chat GPT</vt:lpstr>
      <vt:lpstr>Evolution of Chatbots </vt:lpstr>
      <vt:lpstr> ELIZA, one of the first chatbots in 1966</vt:lpstr>
      <vt:lpstr>chat GPT</vt:lpstr>
      <vt:lpstr>key aspects of human intelligence: </vt:lpstr>
      <vt:lpstr>PowerPoint 프레젠테이션</vt:lpstr>
      <vt:lpstr>chat GPT</vt:lpstr>
      <vt:lpstr>PowerPoint 프레젠테이션</vt:lpstr>
      <vt:lpstr>PowerPoint 프레젠테이션</vt:lpstr>
      <vt:lpstr>PowerPoint 프레젠테이션</vt:lpstr>
      <vt:lpstr>PowerPoint 프레젠테이션</vt:lpstr>
      <vt:lpstr>Intelligence</vt:lpstr>
      <vt:lpstr>Hallutination</vt:lpstr>
      <vt:lpstr>chat GPT</vt:lpstr>
      <vt:lpstr>chat GPT</vt:lpstr>
      <vt:lpstr>chat GPT</vt:lpstr>
      <vt:lpstr>PowerPoint 프레젠테이션</vt:lpstr>
      <vt:lpstr>PowerPoint 프레젠테이션</vt:lpstr>
      <vt:lpstr>Machine learning</vt:lpstr>
      <vt:lpstr>PowerPoint 프레젠테이션</vt:lpstr>
      <vt:lpstr>PowerPoint 프레젠테이션</vt:lpstr>
      <vt:lpstr>PowerPoint 프레젠테이션</vt:lpstr>
      <vt:lpstr>Transformer</vt:lpstr>
      <vt:lpstr>PowerPoint 프레젠테이션</vt:lpstr>
      <vt:lpstr>PowerPoint 프레젠테이션</vt:lpstr>
      <vt:lpstr>PowerPoint 프레젠테이션</vt:lpstr>
      <vt:lpstr>PowerPoint 프레젠테이션</vt:lpstr>
      <vt:lpstr>chat GPT</vt:lpstr>
      <vt:lpstr>PowerPoint 프레젠테이션</vt:lpstr>
      <vt:lpstr>Function</vt:lpstr>
      <vt:lpstr>Leonhard Euler  Introductio in Analysin Infinitorum. 1748 </vt:lpstr>
      <vt:lpstr>function</vt:lpstr>
      <vt:lpstr>Function</vt:lpstr>
      <vt:lpstr>PowerPoint 프레젠테이션</vt:lpstr>
      <vt:lpstr>PowerPoint 프레젠테이션</vt:lpstr>
      <vt:lpstr>PowerPoint 프레젠테이션</vt:lpstr>
      <vt:lpstr>PowerPoint 프레젠테이션</vt:lpstr>
      <vt:lpstr>The ML explosion in materials science.  The number of papers containing the terms machine learning</vt:lpstr>
      <vt:lpstr>Error rate in the ImageNet Large Scale Visual Recognition Challenge. Data for AI performance from Shoham et al. (2018, p. 90), for human performance from Russakovsky et al. (2015, pp. 241&amp;242). </vt:lpstr>
      <vt:lpstr>Number of publications in dependence  on the publication year for DL, deep learning;</vt:lpstr>
      <vt:lpstr>PowerPoint 프레젠테이션</vt:lpstr>
      <vt:lpstr>Function</vt:lpstr>
      <vt:lpstr>PowerPoint 프레젠테이션</vt:lpstr>
      <vt:lpstr>Neural networks</vt:lpstr>
      <vt:lpstr>Neural Network Character Recognition </vt:lpstr>
      <vt:lpstr>Neural networks </vt:lpstr>
      <vt:lpstr>Neural networks</vt:lpstr>
      <vt:lpstr>PowerPoint 프레젠테이션</vt:lpstr>
      <vt:lpstr>Neural network</vt:lpstr>
      <vt:lpstr>PowerPoint 프레젠테이션</vt:lpstr>
      <vt:lpstr>Mathematical logics of neural networks: </vt:lpstr>
      <vt:lpstr>Gradient Descent </vt:lpstr>
      <vt:lpstr> </vt:lpstr>
      <vt:lpstr>PowerPoint 프레젠테이션</vt:lpstr>
      <vt:lpstr>PowerPoint 프레젠테이션</vt:lpstr>
      <vt:lpstr>chat GPT</vt:lpstr>
      <vt:lpstr>Language models</vt:lpstr>
      <vt:lpstr>large language models</vt:lpstr>
      <vt:lpstr>PowerPoint 프레젠테이션</vt:lpstr>
      <vt:lpstr>LLM</vt:lpstr>
      <vt:lpstr>PowerPoint 프레젠테이션</vt:lpstr>
      <vt:lpstr>PowerPoint 프레젠테이션</vt:lpstr>
      <vt:lpstr>PowerPoint 프레젠테이션</vt:lpstr>
      <vt:lpstr>Limitations of ChatGPT </vt:lpstr>
      <vt:lpstr>Function</vt:lpstr>
      <vt:lpstr>PowerPoint 프레젠테이션</vt:lpstr>
      <vt:lpstr>PowerPoint 프레젠테이션</vt:lpstr>
      <vt:lpstr>chat GPT</vt:lpstr>
      <vt:lpstr>NVIDIA의 과학시간 - GPU와 CPU의 차이 Https://www.youtube.com/watch?v=1BAZf3PsjWA  </vt:lpstr>
      <vt:lpstr>CPU  vs GPU</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GPT</dc:title>
  <dc:creator>Koh Jae Joon</dc:creator>
  <cp:lastModifiedBy>Koh Jae Joon</cp:lastModifiedBy>
  <cp:revision>25</cp:revision>
  <dcterms:created xsi:type="dcterms:W3CDTF">2023-06-26T02:57:47Z</dcterms:created>
  <dcterms:modified xsi:type="dcterms:W3CDTF">2023-07-16T00:07:56Z</dcterms:modified>
</cp:coreProperties>
</file>